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  <p:sldMasterId id="2147483677" r:id="rId3"/>
    <p:sldMasterId id="2147483701" r:id="rId4"/>
  </p:sldMasterIdLst>
  <p:sldIdLst>
    <p:sldId id="256" r:id="rId5"/>
    <p:sldId id="257" r:id="rId6"/>
    <p:sldId id="278" r:id="rId7"/>
    <p:sldId id="279" r:id="rId8"/>
    <p:sldId id="258" r:id="rId9"/>
    <p:sldId id="259" r:id="rId10"/>
    <p:sldId id="280" r:id="rId11"/>
    <p:sldId id="275" r:id="rId12"/>
    <p:sldId id="276" r:id="rId13"/>
    <p:sldId id="277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81" r:id="rId30"/>
    <p:sldId id="283" r:id="rId31"/>
    <p:sldId id="284" r:id="rId32"/>
    <p:sldId id="286" r:id="rId33"/>
    <p:sldId id="287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06F98-484E-4868-9A32-838A2E561A4C}" type="datetimeFigureOut">
              <a:rPr lang="th-TH">
                <a:solidFill>
                  <a:srgbClr val="000000"/>
                </a:solidFill>
              </a:rPr>
              <a:pPr>
                <a:defRPr/>
              </a:pPr>
              <a:t>25/04/62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91128-0614-4CCF-9784-5055DC6BB101}" type="slidenum">
              <a:rPr lang="en-US" altLang="th-TH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592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DFC05-5854-4326-A02C-78D4598A885F}" type="datetimeFigureOut">
              <a:rPr lang="th-TH">
                <a:solidFill>
                  <a:srgbClr val="000000"/>
                </a:solidFill>
              </a:rPr>
              <a:pPr>
                <a:defRPr/>
              </a:pPr>
              <a:t>25/04/62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87E40-6C9C-4112-A78A-6C9F282DECFA}" type="slidenum">
              <a:rPr lang="en-US" altLang="th-TH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8FD76-4A0F-41BD-9CD0-E7BC8C79597A}" type="datetimeFigureOut">
              <a:rPr lang="th-TH">
                <a:solidFill>
                  <a:srgbClr val="000000"/>
                </a:solidFill>
              </a:rPr>
              <a:pPr>
                <a:defRPr/>
              </a:pPr>
              <a:t>25/04/62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28845-E33D-4529-9DDC-43F03DF4D0CE}" type="slidenum">
              <a:rPr lang="en-US" altLang="th-TH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33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F13F2-76E6-4CB4-A9CC-53508DFC4426}" type="datetimeFigureOut">
              <a:rPr lang="th-TH">
                <a:solidFill>
                  <a:srgbClr val="000000"/>
                </a:solidFill>
              </a:rPr>
              <a:pPr>
                <a:defRPr/>
              </a:pPr>
              <a:t>25/04/62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11477-EF4D-41C8-BCA5-47D31EF78A48}" type="slidenum">
              <a:rPr lang="en-US" altLang="th-TH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023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E56CC-3380-4C33-A3DD-F12134B362B8}" type="datetimeFigureOut">
              <a:rPr lang="th-TH">
                <a:solidFill>
                  <a:srgbClr val="000000"/>
                </a:solidFill>
              </a:rPr>
              <a:pPr>
                <a:defRPr/>
              </a:pPr>
              <a:t>25/04/62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83502-4C00-49D8-ADC8-FB1DB9AB7B40}" type="slidenum">
              <a:rPr lang="en-US" altLang="th-TH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23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D0CFA-C2A0-49A9-9625-514BCCD5B54D}" type="datetimeFigureOut">
              <a:rPr lang="th-TH">
                <a:solidFill>
                  <a:srgbClr val="000000"/>
                </a:solidFill>
              </a:rPr>
              <a:pPr>
                <a:defRPr/>
              </a:pPr>
              <a:t>25/04/62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76B74-806F-49A7-833C-6E4248AEB81D}" type="slidenum">
              <a:rPr lang="en-US" altLang="th-TH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3635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6D491-D3F0-4DAE-85B2-7472278F7534}" type="datetimeFigureOut">
              <a:rPr lang="th-TH">
                <a:solidFill>
                  <a:srgbClr val="000000"/>
                </a:solidFill>
              </a:rPr>
              <a:pPr>
                <a:defRPr/>
              </a:pPr>
              <a:t>25/04/62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FE812-06AF-4187-960B-E53A0344B7B2}" type="slidenum">
              <a:rPr lang="en-US" altLang="th-TH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962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8B8ED-A7AD-4DE9-B08E-8F3F08D3D4F5}" type="datetimeFigureOut">
              <a:rPr lang="th-TH">
                <a:solidFill>
                  <a:srgbClr val="000000"/>
                </a:solidFill>
              </a:rPr>
              <a:pPr>
                <a:defRPr/>
              </a:pPr>
              <a:t>25/04/62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5F14-05B3-4712-8ADF-9F5C28D10C49}" type="slidenum">
              <a:rPr lang="en-US" altLang="th-TH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368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F1D8D-5129-41F8-B572-02185609A25B}" type="datetimeFigureOut">
              <a:rPr lang="th-TH">
                <a:solidFill>
                  <a:srgbClr val="000000"/>
                </a:solidFill>
              </a:rPr>
              <a:pPr>
                <a:defRPr/>
              </a:pPr>
              <a:t>25/04/62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4E80A-BEB0-4D27-B035-B5CEF6AB1852}" type="slidenum">
              <a:rPr lang="en-US" altLang="th-TH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3809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0B42F-0366-4FE0-89D7-B028BD394F5C}" type="datetimeFigureOut">
              <a:rPr lang="th-TH">
                <a:solidFill>
                  <a:srgbClr val="000000"/>
                </a:solidFill>
              </a:rPr>
              <a:pPr>
                <a:defRPr/>
              </a:pPr>
              <a:t>25/04/62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F6D75-3092-4802-B491-A902C2E58CAD}" type="slidenum">
              <a:rPr lang="en-US" altLang="th-TH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89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3721C-C6EC-407D-80D9-DDA979C2AF25}" type="datetimeFigureOut">
              <a:rPr lang="th-TH">
                <a:solidFill>
                  <a:srgbClr val="000000"/>
                </a:solidFill>
              </a:rPr>
              <a:pPr>
                <a:defRPr/>
              </a:pPr>
              <a:t>25/04/62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E7608-CB4C-479D-8687-80D6D1358F11}" type="slidenum">
              <a:rPr lang="en-US" altLang="th-TH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8535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2400">
                <a:solidFill>
                  <a:srgbClr val="FFFFFF"/>
                </a:solidFill>
                <a:latin typeface="CordiaUPC" panose="020B0304020202020204" pitchFamily="34" charset="-34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2400">
                <a:solidFill>
                  <a:srgbClr val="FFFFFF"/>
                </a:solidFill>
                <a:latin typeface="CordiaUPC" panose="020B0304020202020204" pitchFamily="34" charset="-34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2400">
                <a:solidFill>
                  <a:srgbClr val="FFFFFF"/>
                </a:solidFill>
                <a:latin typeface="CordiaUPC" panose="020B0304020202020204" pitchFamily="34" charset="-34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2400">
                <a:solidFill>
                  <a:srgbClr val="FFFFFF"/>
                </a:solidFill>
                <a:latin typeface="CordiaUPC" panose="020B0304020202020204" pitchFamily="34" charset="-34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altLang="th-TH" sz="2400" smtClean="0">
                <a:solidFill>
                  <a:srgbClr val="FFFFFF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altLang="th-TH" sz="2400" smtClean="0">
                <a:solidFill>
                  <a:srgbClr val="FFFFFF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altLang="th-TH" sz="24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4813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73250"/>
            <a:ext cx="103632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/>
              <a:t>คลิกเพื่อแก้ไขลักษณะต้นแบบชื่อเรื่อง</a:t>
            </a:r>
          </a:p>
        </p:txBody>
      </p:sp>
      <p:sp>
        <p:nvSpPr>
          <p:cNvPr id="4813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h-TH"/>
              <a:t>คลิกเพื่อแก้ไขลักษณะต้นแบบหัวข้อย่อย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C6646-AC4B-4A8A-B885-7DA598458C70}" type="slidenum">
              <a:rPr lang="en-US" altLang="th-TH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9891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CE82F-D13A-4F77-8A13-14BCAFCD0CEE}" type="slidenum">
              <a:rPr lang="en-US" altLang="th-TH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62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E2B9A-C03A-4456-995B-25EE11F904D3}" type="slidenum">
              <a:rPr lang="en-US" altLang="th-TH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3549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D5530-C233-4726-BB93-EDE1A8AADDF7}" type="slidenum">
              <a:rPr lang="en-US" altLang="th-TH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5908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88513-1866-4DBF-8BD7-FAEDC4787579}" type="slidenum">
              <a:rPr lang="en-US" altLang="th-TH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710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75D87-25EF-4D11-BA50-2488674E260D}" type="slidenum">
              <a:rPr lang="en-US" altLang="th-TH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4976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B72AF-266D-42AB-9EE7-919C9D8B711E}" type="slidenum">
              <a:rPr lang="en-US" altLang="th-TH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9585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2F682-C670-4550-8A75-7ECF5FF298D9}" type="slidenum">
              <a:rPr lang="en-US" altLang="th-TH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6934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1005B-AFD2-4BD6-957A-5BCEE5E464F6}" type="slidenum">
              <a:rPr lang="en-US" altLang="th-TH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8987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7AB9C-547E-4954-9AD5-5062A1507B3D}" type="slidenum">
              <a:rPr lang="en-US" altLang="th-TH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085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FC8F7-D3BE-4B0B-A781-42CFD64B8609}" type="slidenum">
              <a:rPr lang="en-US" altLang="th-TH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h-TH" altLang="th-T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1334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75493D75-28A7-4175-BB7A-69FF17A784DC}" type="datetimeFigureOut">
              <a:rPr lang="th-TH"/>
              <a:pPr>
                <a:defRPr/>
              </a:pPr>
              <a:t>25/04/62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DDD77CCE-CD8F-40E3-8447-E7FE37C6E92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756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112A4BCE-1CD8-4CDF-BC86-8D42D6CDA4EA}" type="datetimeFigureOut">
              <a:rPr lang="th-TH"/>
              <a:pPr>
                <a:defRPr/>
              </a:pPr>
              <a:t>25/04/62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F288228E-4E25-4F29-B25E-82C0F6F6894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37717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3592CF48-6E81-4579-820F-8159CC3AC8A9}" type="datetimeFigureOut">
              <a:rPr lang="th-TH"/>
              <a:pPr>
                <a:defRPr/>
              </a:pPr>
              <a:t>25/04/62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9F620F32-74D1-4D66-903C-E9838DBEF0A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57830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FEFAEC93-1AEF-4291-A7AB-8FDC8DEA9C3E}" type="datetimeFigureOut">
              <a:rPr lang="th-TH"/>
              <a:pPr>
                <a:defRPr/>
              </a:pPr>
              <a:t>25/04/62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87E2ED05-C250-4E0F-9206-9904E93086F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54873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801BE7DD-A300-4DBF-86A2-2FB8FDD9A6F9}" type="datetimeFigureOut">
              <a:rPr lang="th-TH"/>
              <a:pPr>
                <a:defRPr/>
              </a:pPr>
              <a:t>25/04/62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8F382717-9836-47E7-A0D6-987ECDB262E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14991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A8AD14D6-1D85-4BB5-85F5-E08EAA62CAB8}" type="datetimeFigureOut">
              <a:rPr lang="th-TH"/>
              <a:pPr>
                <a:defRPr/>
              </a:pPr>
              <a:t>25/04/62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59305CF8-F606-40F0-809D-020DD975795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227635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24BA0C77-47D9-455F-8C2D-90B44F88102F}" type="datetimeFigureOut">
              <a:rPr lang="th-TH"/>
              <a:pPr>
                <a:defRPr/>
              </a:pPr>
              <a:t>25/04/62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E416B463-5341-4DD8-8290-51FF65BB4C3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879199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D97F7E65-A626-4874-8BDA-76EA4A9BC56F}" type="datetimeFigureOut">
              <a:rPr lang="th-TH"/>
              <a:pPr>
                <a:defRPr/>
              </a:pPr>
              <a:t>25/04/62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F0B518EB-3F32-437E-BB97-195A82B6463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77380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415EB78A-CB75-43CD-85DD-6030640B0EC5}" type="datetimeFigureOut">
              <a:rPr lang="th-TH"/>
              <a:pPr>
                <a:defRPr/>
              </a:pPr>
              <a:t>25/04/62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464559E1-D6C2-489B-B591-7ADB8850D92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5295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3E4E4024-5C56-45A0-877A-8FAC24E7D92A}" type="datetimeFigureOut">
              <a:rPr lang="th-TH"/>
              <a:pPr>
                <a:defRPr/>
              </a:pPr>
              <a:t>25/04/62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D5CF6646-847A-4E1B-823E-6D0B83157F6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30999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CEE70FD3-C173-4405-917C-03C806B5E3B4}" type="datetimeFigureOut">
              <a:rPr lang="th-TH"/>
              <a:pPr>
                <a:defRPr/>
              </a:pPr>
              <a:t>25/04/62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rdiaUPC" panose="020B0304020202020204" pitchFamily="34" charset="-34"/>
                <a:cs typeface="Angsana New" panose="02020603050405020304" pitchFamily="18" charset="-34"/>
              </a:defRPr>
            </a:lvl1pPr>
          </a:lstStyle>
          <a:p>
            <a:pPr>
              <a:defRPr/>
            </a:pPr>
            <a:fld id="{7CC659C8-BE1C-4870-85AE-2E0C06A26C9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144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25-Apr-19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9F0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Click to edit Master text styles</a:t>
            </a:r>
          </a:p>
          <a:p>
            <a:pPr lvl="1"/>
            <a:r>
              <a:rPr lang="th-TH" altLang="th-TH" smtClean="0"/>
              <a:t>Second level</a:t>
            </a:r>
          </a:p>
          <a:p>
            <a:pPr lvl="2"/>
            <a:r>
              <a:rPr lang="th-TH" altLang="th-TH" smtClean="0"/>
              <a:t>Third level</a:t>
            </a:r>
          </a:p>
          <a:p>
            <a:pPr lvl="3"/>
            <a:r>
              <a:rPr lang="th-TH" altLang="th-TH" smtClean="0"/>
              <a:t>Fourth level</a:t>
            </a:r>
          </a:p>
          <a:p>
            <a:pPr lvl="4"/>
            <a:r>
              <a:rPr lang="th-TH" altLang="th-TH" smtClean="0"/>
              <a:t>Fifth level</a:t>
            </a:r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600">
                <a:latin typeface="+mn-lt"/>
                <a:cs typeface="+mn-cs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B615BD2-A1D3-4DBD-8A59-2A3AE2EBCCE1}" type="datetimeFigureOut">
              <a:rPr lang="th-TH" smtClean="0">
                <a:solidFill>
                  <a:srgbClr val="000000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25/04/62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600">
                <a:latin typeface="+mn-lt"/>
                <a:cs typeface="+mn-cs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600">
                <a:latin typeface="Angsana New" panose="02020603050405020304" pitchFamily="18" charset="-34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3124162-38A8-4DBD-8AB8-F6BCCEB4999C}" type="slidenum">
              <a:rPr lang="en-US" altLang="th-TH" smtClean="0">
                <a:solidFill>
                  <a:srgbClr val="000000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h-TH" alt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24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2400">
                <a:solidFill>
                  <a:srgbClr val="FFFFFF"/>
                </a:solidFill>
                <a:latin typeface="CordiaUPC" panose="020B0304020202020204" pitchFamily="34" charset="-34"/>
              </a:endParaRPr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2400">
                <a:solidFill>
                  <a:srgbClr val="FFFFFF"/>
                </a:solidFill>
                <a:latin typeface="CordiaUPC" panose="020B0304020202020204" pitchFamily="34" charset="-34"/>
              </a:endParaRPr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2400">
                <a:solidFill>
                  <a:srgbClr val="FFFFFF"/>
                </a:solidFill>
                <a:latin typeface="CordiaUPC" panose="020B0304020202020204" pitchFamily="34" charset="-34"/>
              </a:endParaRPr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2400">
                <a:solidFill>
                  <a:srgbClr val="FFFFFF"/>
                </a:solidFill>
                <a:latin typeface="CordiaUPC" panose="020B0304020202020204" pitchFamily="34" charset="-34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altLang="th-TH" sz="2400" smtClean="0">
                <a:solidFill>
                  <a:srgbClr val="FFFFFF"/>
                </a:solidFill>
              </a:endParaRPr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altLang="th-TH" sz="2400" smtClean="0">
                <a:solidFill>
                  <a:srgbClr val="FFFFFF"/>
                </a:solidFill>
              </a:endParaRPr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rdiaUPC" panose="020B0304020202020204" pitchFamily="34" charset="-34"/>
                  <a:cs typeface="Angsana New" panose="02020603050405020304" pitchFamily="18" charset="-34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altLang="th-TH" sz="24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4711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471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7DFADC0-532E-4975-B031-1ABCF55D8BCF}" type="slidenum">
              <a:rPr lang="en-US" altLang="th-TH" smtClean="0">
                <a:solidFill>
                  <a:srgbClr val="FFFFFF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h-TH" altLang="th-T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51951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h-TH" smtClean="0"/>
              <a:t>Click to edit Master title style</a:t>
            </a:r>
            <a:endParaRPr lang="th-TH" altLang="th-TH" smtClean="0"/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h-TH" smtClean="0"/>
              <a:t>Click to edit Master text styles</a:t>
            </a:r>
          </a:p>
          <a:p>
            <a:pPr lvl="1"/>
            <a:r>
              <a:rPr lang="en-US" altLang="th-TH" smtClean="0"/>
              <a:t>Second level</a:t>
            </a:r>
          </a:p>
          <a:p>
            <a:pPr lvl="2"/>
            <a:r>
              <a:rPr lang="en-US" altLang="th-TH" smtClean="0"/>
              <a:t>Third level</a:t>
            </a:r>
          </a:p>
          <a:p>
            <a:pPr lvl="3"/>
            <a:r>
              <a:rPr lang="en-US" altLang="th-TH" smtClean="0"/>
              <a:t>Fourth level</a:t>
            </a:r>
          </a:p>
          <a:p>
            <a:pPr lvl="4"/>
            <a:r>
              <a:rPr lang="en-US" altLang="th-TH" smtClean="0"/>
              <a:t>Fifth level</a:t>
            </a:r>
            <a:endParaRPr lang="th-TH" alt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Cordia New" panose="020B0304020202020204" pitchFamily="34" charset="-34"/>
              </a:defRPr>
            </a:lvl1pPr>
          </a:lstStyle>
          <a:p>
            <a:pPr defTabSz="914400">
              <a:defRPr/>
            </a:pPr>
            <a:fld id="{D8D2F725-2AB8-4B45-9160-7B02127EC0E3}" type="datetimeFigureOut">
              <a:rPr lang="th-TH" smtClean="0"/>
              <a:pPr defTabSz="914400">
                <a:defRPr/>
              </a:pPr>
              <a:t>25/04/62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Cordia New" panose="020B0304020202020204" pitchFamily="34" charset="-34"/>
              </a:defRPr>
            </a:lvl1pPr>
          </a:lstStyle>
          <a:p>
            <a:pPr defTabSz="914400"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Cordia New" panose="020B0304020202020204" pitchFamily="34" charset="-34"/>
              </a:defRPr>
            </a:lvl1pPr>
          </a:lstStyle>
          <a:p>
            <a:pPr defTabSz="914400">
              <a:defRPr/>
            </a:pPr>
            <a:fld id="{D299CC7A-3F3F-47B8-8ED3-A681BC25AC4F}" type="slidenum">
              <a:rPr lang="th-TH" smtClean="0"/>
              <a:pPr defTabSz="914400"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9919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11" Type="http://schemas.openxmlformats.org/officeDocument/2006/relationships/image" Target="../media/image8.gi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3602" y="2097741"/>
            <a:ext cx="8915399" cy="1775998"/>
          </a:xfrm>
          <a:solidFill>
            <a:srgbClr val="7030A0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pPr algn="ctr"/>
            <a:r>
              <a:rPr lang="th-TH" sz="4000" b="1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โครงการส่งเสริมการอ่านตามรอย</a:t>
            </a:r>
            <a:r>
              <a:rPr lang="th-TH" sz="4000" b="1" dirty="0" err="1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พระจริย</a:t>
            </a:r>
            <a:r>
              <a:rPr lang="th-TH" sz="4000" b="1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วัตร</a:t>
            </a:r>
            <a:br>
              <a:rPr lang="th-TH" sz="4000" b="1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4000" b="1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สมเด็จพระเทพรัตนราชสุดาฯ สยามบรมราชกุมารี</a:t>
            </a:r>
            <a:endParaRPr lang="th-TH" sz="4000" b="1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1446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11024" y="475959"/>
            <a:ext cx="4742947" cy="646331"/>
          </a:xfrm>
          <a:prstGeom prst="rect">
            <a:avLst/>
          </a:prstGeom>
          <a:solidFill>
            <a:srgbClr val="DBFDE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h-TH" sz="3600" b="1" i="1" dirty="0">
                <a:solidFill>
                  <a:prstClr val="black"/>
                </a:solidFill>
              </a:rPr>
              <a:t>การใช้ราคากลางตามมาตรา ๔ </a:t>
            </a:r>
            <a:endParaRPr lang="th-TH" sz="3600" b="1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97390" y="1495708"/>
            <a:ext cx="9332244" cy="584775"/>
          </a:xfrm>
          <a:prstGeom prst="rect">
            <a:avLst/>
          </a:prstGeom>
          <a:solidFill>
            <a:srgbClr val="CCFF6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3200" b="1" spc="-15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(๑) ราคา</a:t>
            </a:r>
            <a:r>
              <a:rPr lang="th-TH" sz="3200" b="1" spc="-15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ที่ได้มาจากการคำนวณตามหลักเกณฑ์</a:t>
            </a:r>
            <a:r>
              <a:rPr lang="th-TH" sz="3200" b="1" spc="-15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ที่คณะกรรมการ</a:t>
            </a:r>
            <a:r>
              <a:rPr lang="th-TH" sz="3200" b="1" spc="-15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ราคากลางกำหนด</a:t>
            </a:r>
          </a:p>
        </p:txBody>
      </p:sp>
      <p:sp>
        <p:nvSpPr>
          <p:cNvPr id="8" name="Rectangle 7"/>
          <p:cNvSpPr/>
          <p:nvPr/>
        </p:nvSpPr>
        <p:spPr>
          <a:xfrm>
            <a:off x="2007214" y="2406507"/>
            <a:ext cx="9311273" cy="584775"/>
          </a:xfrm>
          <a:prstGeom prst="rect">
            <a:avLst/>
          </a:prstGeom>
          <a:solidFill>
            <a:srgbClr val="9933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3200" b="1" dirty="0" smtClean="0">
                <a:solidFill>
                  <a:prstClr val="white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</a:t>
            </a:r>
            <a:r>
              <a:rPr lang="th-TH" sz="3200" b="1" dirty="0">
                <a:solidFill>
                  <a:prstClr val="white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๒) ราคาที่ได้มาจากฐานข้อมูลราคาอ้างอิงของพัสดุ</a:t>
            </a:r>
            <a:r>
              <a:rPr lang="th-TH" sz="3200" b="1" dirty="0" smtClean="0">
                <a:solidFill>
                  <a:prstClr val="white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ที่กรมบัญชีกลางจัดทำ</a:t>
            </a:r>
            <a:endParaRPr lang="th-TH" sz="3200" b="1" dirty="0">
              <a:solidFill>
                <a:prstClr val="white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1965" y="3050329"/>
            <a:ext cx="9315371" cy="584775"/>
          </a:xfrm>
          <a:prstGeom prst="rect">
            <a:avLst/>
          </a:prstGeom>
          <a:solidFill>
            <a:srgbClr val="9933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3200" b="1" dirty="0">
                <a:solidFill>
                  <a:prstClr val="white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(๓) ราคามาตรฐานที่สำนักงบประมาณหรือ</a:t>
            </a:r>
            <a:r>
              <a:rPr lang="th-TH" sz="3200" b="1" dirty="0" smtClean="0">
                <a:solidFill>
                  <a:prstClr val="white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หน่วยงานกลาง</a:t>
            </a:r>
            <a:r>
              <a:rPr lang="th-TH" sz="3200" b="1" dirty="0">
                <a:solidFill>
                  <a:prstClr val="white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อื่นกำหนด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996064" y="3917044"/>
            <a:ext cx="9288967" cy="584775"/>
          </a:xfrm>
          <a:prstGeom prst="rect">
            <a:avLst/>
          </a:prstGeom>
          <a:solidFill>
            <a:srgbClr val="0033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3200" b="1" dirty="0" smtClean="0">
                <a:solidFill>
                  <a:prstClr val="white"/>
                </a:solidFill>
              </a:rPr>
              <a:t>(</a:t>
            </a:r>
            <a:r>
              <a:rPr lang="th-TH" sz="3200" b="1" dirty="0">
                <a:solidFill>
                  <a:prstClr val="white"/>
                </a:solidFill>
              </a:rPr>
              <a:t>๔) ราคาที่ได้มาจากการสืบราคาจาก</a:t>
            </a:r>
            <a:r>
              <a:rPr lang="th-TH" sz="3200" b="1" dirty="0" smtClean="0">
                <a:solidFill>
                  <a:prstClr val="white"/>
                </a:solidFill>
              </a:rPr>
              <a:t>ท้องตลาด</a:t>
            </a:r>
            <a:endParaRPr lang="th-TH" sz="3200" b="1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73763" y="4571529"/>
            <a:ext cx="9355874" cy="584775"/>
          </a:xfrm>
          <a:prstGeom prst="rect">
            <a:avLst/>
          </a:prstGeom>
          <a:solidFill>
            <a:srgbClr val="0033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3200" b="1" dirty="0" smtClean="0">
                <a:solidFill>
                  <a:prstClr val="white"/>
                </a:solidFill>
              </a:rPr>
              <a:t>(</a:t>
            </a:r>
            <a:r>
              <a:rPr lang="th-TH" sz="3200" b="1" dirty="0">
                <a:solidFill>
                  <a:prstClr val="white"/>
                </a:solidFill>
              </a:rPr>
              <a:t>๕) ราคาที่เคยซื้อหรือจ้างครั้งหลังสุดภายในระยะเวลา</a:t>
            </a:r>
            <a:r>
              <a:rPr lang="th-TH" sz="3200" b="1" dirty="0" smtClean="0">
                <a:solidFill>
                  <a:prstClr val="white"/>
                </a:solidFill>
              </a:rPr>
              <a:t>สองปีงบประมาณ</a:t>
            </a:r>
            <a:endParaRPr lang="th-TH" sz="3200" b="1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84912" y="5227403"/>
            <a:ext cx="9322421" cy="584775"/>
          </a:xfrm>
          <a:prstGeom prst="rect">
            <a:avLst/>
          </a:prstGeom>
          <a:solidFill>
            <a:srgbClr val="0033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3200" b="1" dirty="0" smtClean="0">
                <a:solidFill>
                  <a:prstClr val="white"/>
                </a:solidFill>
              </a:rPr>
              <a:t>(</a:t>
            </a:r>
            <a:r>
              <a:rPr lang="th-TH" sz="3200" b="1" dirty="0">
                <a:solidFill>
                  <a:prstClr val="white"/>
                </a:solidFill>
              </a:rPr>
              <a:t>๖) ราคาอื่นใดตามหลักเกณฑ์ วิธีการ หรือแนวทาง</a:t>
            </a:r>
            <a:r>
              <a:rPr lang="th-TH" sz="3200" b="1" dirty="0" smtClean="0">
                <a:solidFill>
                  <a:prstClr val="white"/>
                </a:solidFill>
              </a:rPr>
              <a:t>ปฏิบัติของ</a:t>
            </a:r>
            <a:r>
              <a:rPr lang="th-TH" sz="3200" b="1" dirty="0">
                <a:solidFill>
                  <a:prstClr val="white"/>
                </a:solidFill>
              </a:rPr>
              <a:t>หน่วยงานของรัฐนั้น ๆ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516980" y="528707"/>
            <a:ext cx="2562789" cy="846357"/>
            <a:chOff x="8539282" y="383741"/>
            <a:chExt cx="2562789" cy="846357"/>
          </a:xfrm>
        </p:grpSpPr>
        <p:sp>
          <p:nvSpPr>
            <p:cNvPr id="15" name="Right Arrow 14"/>
            <p:cNvSpPr/>
            <p:nvPr/>
          </p:nvSpPr>
          <p:spPr>
            <a:xfrm rot="8966159">
              <a:off x="8539282" y="383741"/>
              <a:ext cx="2329365" cy="846357"/>
            </a:xfrm>
            <a:prstGeom prst="rightArrow">
              <a:avLst/>
            </a:prstGeom>
            <a:solidFill>
              <a:srgbClr val="CC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9786165">
              <a:off x="8798022" y="431376"/>
              <a:ext cx="23040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dirty="0" smtClean="0">
                  <a:solidFill>
                    <a:prstClr val="black"/>
                  </a:solidFill>
                </a:rPr>
                <a:t>มี (๑) ให้ใช้ (๑) ก่อน</a:t>
              </a:r>
              <a:endParaRPr lang="th-TH" sz="28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8627607" y="673254"/>
            <a:ext cx="3456506" cy="2114550"/>
            <a:chOff x="8950993" y="203241"/>
            <a:chExt cx="3456506" cy="2114550"/>
          </a:xfrm>
        </p:grpSpPr>
        <p:sp>
          <p:nvSpPr>
            <p:cNvPr id="21" name="Right Arrow 20"/>
            <p:cNvSpPr/>
            <p:nvPr/>
          </p:nvSpPr>
          <p:spPr>
            <a:xfrm rot="8924212">
              <a:off x="8950993" y="203241"/>
              <a:ext cx="3160643" cy="2114550"/>
            </a:xfrm>
            <a:prstGeom prst="rightArrow">
              <a:avLst/>
            </a:prstGeom>
            <a:solidFill>
              <a:srgbClr val="993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19733383">
              <a:off x="9309969" y="597800"/>
              <a:ext cx="309753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dirty="0" smtClean="0">
                  <a:solidFill>
                    <a:prstClr val="white"/>
                  </a:solidFill>
                </a:rPr>
                <a:t>ไม่มี </a:t>
              </a:r>
              <a:r>
                <a:rPr lang="th-TH" sz="2800" b="1" dirty="0" smtClean="0">
                  <a:solidFill>
                    <a:srgbClr val="99FF33"/>
                  </a:solidFill>
                </a:rPr>
                <a:t>(๑)</a:t>
              </a:r>
              <a:r>
                <a:rPr lang="th-TH" sz="2800" b="1" dirty="0" smtClean="0">
                  <a:solidFill>
                    <a:prstClr val="white"/>
                  </a:solidFill>
                </a:rPr>
                <a:t> ใช้ (๒)(๓) ก่อน โดย</a:t>
              </a:r>
            </a:p>
            <a:p>
              <a:r>
                <a:rPr lang="th-TH" sz="2800" b="1" dirty="0" smtClean="0">
                  <a:solidFill>
                    <a:prstClr val="white"/>
                  </a:solidFill>
                </a:rPr>
                <a:t>ดูประโยชน์ของรัฐเป็นสำคัญ</a:t>
              </a:r>
              <a:endParaRPr lang="th-TH" sz="28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8064168" y="2435837"/>
            <a:ext cx="4302535" cy="1890835"/>
            <a:chOff x="7941505" y="1688705"/>
            <a:chExt cx="4302535" cy="1890835"/>
          </a:xfrm>
        </p:grpSpPr>
        <p:sp>
          <p:nvSpPr>
            <p:cNvPr id="24" name="Right Arrow 23"/>
            <p:cNvSpPr/>
            <p:nvPr/>
          </p:nvSpPr>
          <p:spPr>
            <a:xfrm rot="8840832">
              <a:off x="7941505" y="1688705"/>
              <a:ext cx="4302535" cy="1890835"/>
            </a:xfrm>
            <a:prstGeom prst="rightArrow">
              <a:avLst/>
            </a:prstGeom>
            <a:solidFill>
              <a:srgbClr val="0033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9620580">
              <a:off x="8505675" y="1999203"/>
              <a:ext cx="37270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dirty="0" smtClean="0">
                  <a:solidFill>
                    <a:prstClr val="white"/>
                  </a:solidFill>
                </a:rPr>
                <a:t>ไม่มี </a:t>
              </a:r>
              <a:r>
                <a:rPr lang="th-TH" sz="2800" b="1" dirty="0" smtClean="0">
                  <a:solidFill>
                    <a:srgbClr val="99FF33"/>
                  </a:solidFill>
                </a:rPr>
                <a:t>(๑) </a:t>
              </a:r>
              <a:r>
                <a:rPr lang="th-TH" sz="2800" b="1" dirty="0" smtClean="0">
                  <a:solidFill>
                    <a:prstClr val="white"/>
                  </a:solidFill>
                </a:rPr>
                <a:t>(๒)(๓) ให้ใช้ (๔)(๕)(๖) โดยจะใช้อะไรให้ดูประโยชน์ของรัฐเป็นสำคัญ</a:t>
              </a:r>
              <a:endParaRPr lang="th-TH" sz="28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491342" y="5998028"/>
            <a:ext cx="9873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 smtClean="0"/>
              <a:t>ทำแนบเรื่อง แต่ไม่ต้องเผยแพร่ เนื่องจากวงเงินไม่เกิน ๕๐๐,๐๐๐ บาท 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03084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2662688" y="1422230"/>
            <a:ext cx="6984604" cy="46474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0" b="1" dirty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วิธี</a:t>
            </a:r>
            <a:r>
              <a:rPr lang="th-TH" sz="20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คัดเลือก</a:t>
            </a:r>
          </a:p>
          <a:p>
            <a:pPr algn="ctr"/>
            <a:r>
              <a:rPr lang="th-TH" sz="96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ม ๕๖ (๑)</a:t>
            </a:r>
            <a:endParaRPr lang="th-TH" sz="9600" b="1" dirty="0">
              <a:ln w="10160">
                <a:solidFill>
                  <a:srgbClr val="92AA4C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244244" y="3053265"/>
            <a:ext cx="1501535" cy="989925"/>
            <a:chOff x="9434270" y="3791155"/>
            <a:chExt cx="1501535" cy="1805417"/>
          </a:xfrm>
          <a:solidFill>
            <a:srgbClr val="FF0066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30" name="Rectangle 29"/>
            <p:cNvSpPr/>
            <p:nvPr/>
          </p:nvSpPr>
          <p:spPr>
            <a:xfrm>
              <a:off x="9434270" y="3791155"/>
              <a:ext cx="1501535" cy="1805417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9434270" y="3791155"/>
              <a:ext cx="1501535" cy="1805417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3600" b="1" dirty="0" smtClean="0">
                  <a:solidFill>
                    <a:prstClr val="white"/>
                  </a:solidFill>
                </a:rPr>
                <a:t>วิธีคัดเลือก</a:t>
              </a:r>
              <a:endParaRPr lang="th-TH" sz="36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21273" y="242371"/>
            <a:ext cx="4936082" cy="2783670"/>
            <a:chOff x="421273" y="242371"/>
            <a:chExt cx="4936082" cy="2783670"/>
          </a:xfrm>
        </p:grpSpPr>
        <p:grpSp>
          <p:nvGrpSpPr>
            <p:cNvPr id="40" name="Group 39"/>
            <p:cNvGrpSpPr/>
            <p:nvPr/>
          </p:nvGrpSpPr>
          <p:grpSpPr>
            <a:xfrm>
              <a:off x="421273" y="242371"/>
              <a:ext cx="2932568" cy="2062234"/>
              <a:chOff x="421273" y="242371"/>
              <a:chExt cx="2932568" cy="2062234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421273" y="242371"/>
                <a:ext cx="2932568" cy="206223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" name="Rectangle 3"/>
              <p:cNvSpPr/>
              <p:nvPr/>
            </p:nvSpPr>
            <p:spPr>
              <a:xfrm>
                <a:off x="421273" y="242371"/>
                <a:ext cx="2932568" cy="206223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2800" b="1" dirty="0" smtClean="0">
                    <a:solidFill>
                      <a:prstClr val="white"/>
                    </a:solidFill>
                  </a:rPr>
                  <a:t>(ก) ใช้วิธีประกาศเชิญชวนทั่วไปแล้วไม่มีผู้ยื่นข้อเสนอหรือข้อเสนอไม่ได้รับคัดเลือก</a:t>
                </a:r>
                <a:endParaRPr lang="th-TH" sz="2800" b="1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2" name="Right Arrow 31"/>
            <p:cNvSpPr/>
            <p:nvPr/>
          </p:nvSpPr>
          <p:spPr>
            <a:xfrm rot="12757989">
              <a:off x="3087862" y="2641516"/>
              <a:ext cx="2269493" cy="3845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677261" y="176270"/>
            <a:ext cx="4684539" cy="2864384"/>
            <a:chOff x="3611160" y="198304"/>
            <a:chExt cx="4684539" cy="2864384"/>
          </a:xfrm>
        </p:grpSpPr>
        <p:grpSp>
          <p:nvGrpSpPr>
            <p:cNvPr id="5" name="Group 4"/>
            <p:cNvGrpSpPr/>
            <p:nvPr/>
          </p:nvGrpSpPr>
          <p:grpSpPr>
            <a:xfrm>
              <a:off x="3611160" y="198304"/>
              <a:ext cx="4684539" cy="2171586"/>
              <a:chOff x="3325506" y="-48314"/>
              <a:chExt cx="5498487" cy="1874132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3325506" y="0"/>
                <a:ext cx="5498487" cy="1825818"/>
              </a:xfrm>
              <a:prstGeom prst="rect">
                <a:avLst/>
              </a:prstGeom>
              <a:solidFill>
                <a:srgbClr val="9900CC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" name="Rectangle 6"/>
              <p:cNvSpPr/>
              <p:nvPr/>
            </p:nvSpPr>
            <p:spPr>
              <a:xfrm>
                <a:off x="3325506" y="-48314"/>
                <a:ext cx="5498487" cy="1874131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2800" b="1" dirty="0" smtClean="0">
                    <a:solidFill>
                      <a:prstClr val="white"/>
                    </a:solidFill>
                  </a:rPr>
                  <a:t>(ข) พัสดุที่มีคุณลักษณะเฉพาะเป็นพิเศษ     หรือซับซ้อน  หรือต้องผลิต ก่อสร้าง หรือให้บริการโดยผู้ประกอบการที่มีฝีมือโดยเฉพาะ       หรือมีความชำนาญเป็นพิเศษ หรือมีทักษะสูงและผู้ประกอบการมีจำนวนจำกัด</a:t>
                </a:r>
                <a:endParaRPr lang="th-TH" sz="2800" b="1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3" name="Right Arrow 32"/>
            <p:cNvSpPr/>
            <p:nvPr/>
          </p:nvSpPr>
          <p:spPr>
            <a:xfrm rot="16200000">
              <a:off x="5524961" y="2445742"/>
              <a:ext cx="754657" cy="47923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17863" y="2790694"/>
            <a:ext cx="4682097" cy="1805417"/>
            <a:chOff x="517863" y="2790694"/>
            <a:chExt cx="4682097" cy="1805417"/>
          </a:xfrm>
        </p:grpSpPr>
        <p:grpSp>
          <p:nvGrpSpPr>
            <p:cNvPr id="14" name="Group 13"/>
            <p:cNvGrpSpPr/>
            <p:nvPr/>
          </p:nvGrpSpPr>
          <p:grpSpPr>
            <a:xfrm>
              <a:off x="517863" y="2790694"/>
              <a:ext cx="2056339" cy="1805417"/>
              <a:chOff x="209852" y="1988290"/>
              <a:chExt cx="2056339" cy="1805417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209852" y="1988290"/>
                <a:ext cx="2056339" cy="1805417"/>
              </a:xfrm>
              <a:prstGeom prst="rect">
                <a:avLst/>
              </a:prstGeom>
              <a:solidFill>
                <a:srgbClr val="9900CC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Rectangle 15"/>
              <p:cNvSpPr/>
              <p:nvPr/>
            </p:nvSpPr>
            <p:spPr>
              <a:xfrm>
                <a:off x="209852" y="1988290"/>
                <a:ext cx="2056339" cy="1805417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2800" b="1" dirty="0" smtClean="0">
                    <a:solidFill>
                      <a:prstClr val="white"/>
                    </a:solidFill>
                  </a:rPr>
                  <a:t>(ง)ลักษณะการใช้งานมีข้อจำกัดทางเทคนิคที่จำเป็นต้องระบุยี่ห้อ</a:t>
                </a:r>
                <a:endParaRPr lang="th-TH" sz="2800" b="1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4" name="Down Arrow 33"/>
            <p:cNvSpPr/>
            <p:nvPr/>
          </p:nvSpPr>
          <p:spPr>
            <a:xfrm rot="5400000">
              <a:off x="3646582" y="2346597"/>
              <a:ext cx="429658" cy="267709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38444" y="4173316"/>
            <a:ext cx="4896404" cy="2438886"/>
            <a:chOff x="956237" y="4151282"/>
            <a:chExt cx="4896404" cy="2438886"/>
          </a:xfrm>
        </p:grpSpPr>
        <p:grpSp>
          <p:nvGrpSpPr>
            <p:cNvPr id="17" name="Group 16"/>
            <p:cNvGrpSpPr/>
            <p:nvPr/>
          </p:nvGrpSpPr>
          <p:grpSpPr>
            <a:xfrm>
              <a:off x="956237" y="4784751"/>
              <a:ext cx="3008396" cy="1805417"/>
              <a:chOff x="2112042" y="3807407"/>
              <a:chExt cx="3008396" cy="1805417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2200176" y="3807407"/>
                <a:ext cx="2920262" cy="1805417"/>
              </a:xfrm>
              <a:prstGeom prst="rect">
                <a:avLst/>
              </a:prstGeom>
              <a:solidFill>
                <a:srgbClr val="339966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Rectangle 18"/>
              <p:cNvSpPr/>
              <p:nvPr/>
            </p:nvSpPr>
            <p:spPr>
              <a:xfrm>
                <a:off x="2112042" y="3807407"/>
                <a:ext cx="2920262" cy="1805417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2800" b="1" dirty="0" smtClean="0">
                    <a:solidFill>
                      <a:prstClr val="white"/>
                    </a:solidFill>
                  </a:rPr>
                  <a:t>(จ) ต้องซื้อโดยตรงจากต่างประเทศ หรือดำเนินการโดยผ่านองค์การระหว่างประเทศ  </a:t>
                </a:r>
                <a:endParaRPr lang="th-TH" sz="2800" b="1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5" name="Down Arrow 34"/>
            <p:cNvSpPr/>
            <p:nvPr/>
          </p:nvSpPr>
          <p:spPr>
            <a:xfrm rot="3592552">
              <a:off x="4672633" y="3356864"/>
              <a:ext cx="385590" cy="197442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175390" y="4065225"/>
            <a:ext cx="3729193" cy="2635110"/>
            <a:chOff x="4175390" y="4065225"/>
            <a:chExt cx="3729193" cy="2635110"/>
          </a:xfrm>
        </p:grpSpPr>
        <p:grpSp>
          <p:nvGrpSpPr>
            <p:cNvPr id="20" name="Group 19"/>
            <p:cNvGrpSpPr/>
            <p:nvPr/>
          </p:nvGrpSpPr>
          <p:grpSpPr>
            <a:xfrm>
              <a:off x="4175390" y="4806783"/>
              <a:ext cx="3729193" cy="1893552"/>
              <a:chOff x="5195043" y="3799197"/>
              <a:chExt cx="3107357" cy="1893552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195043" y="3799197"/>
                <a:ext cx="3107357" cy="1805417"/>
              </a:xfrm>
              <a:prstGeom prst="rect">
                <a:avLst/>
              </a:prstGeom>
              <a:solidFill>
                <a:srgbClr val="0000CC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Rectangle 21"/>
              <p:cNvSpPr/>
              <p:nvPr/>
            </p:nvSpPr>
            <p:spPr>
              <a:xfrm>
                <a:off x="5366555" y="3887332"/>
                <a:ext cx="2784392" cy="1805417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2800" b="1" dirty="0" smtClean="0">
                    <a:solidFill>
                      <a:prstClr val="white"/>
                    </a:solidFill>
                  </a:rPr>
                  <a:t>(ฉ) ใช้ในราชการลับ หรือเป็นงานที่ต้องปกติดเป็นความลับของทางราชการ หรือเกี่ยวกับความมั่นคบของประเทศ</a:t>
                </a:r>
                <a:endParaRPr lang="th-TH" sz="2800" b="1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6" name="Down Arrow 35"/>
            <p:cNvSpPr/>
            <p:nvPr/>
          </p:nvSpPr>
          <p:spPr>
            <a:xfrm>
              <a:off x="5750806" y="4065225"/>
              <a:ext cx="484742" cy="80423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775373" y="2713578"/>
            <a:ext cx="5031037" cy="1805417"/>
            <a:chOff x="6775373" y="2713578"/>
            <a:chExt cx="5031037" cy="1805417"/>
          </a:xfrm>
        </p:grpSpPr>
        <p:grpSp>
          <p:nvGrpSpPr>
            <p:cNvPr id="23" name="Group 22"/>
            <p:cNvGrpSpPr/>
            <p:nvPr/>
          </p:nvGrpSpPr>
          <p:grpSpPr>
            <a:xfrm>
              <a:off x="8412437" y="2713578"/>
              <a:ext cx="3393973" cy="1805417"/>
              <a:chOff x="8117338" y="1874217"/>
              <a:chExt cx="3393973" cy="1805417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8117338" y="1874217"/>
                <a:ext cx="3393973" cy="1805417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Rectangle 24"/>
              <p:cNvSpPr/>
              <p:nvPr/>
            </p:nvSpPr>
            <p:spPr>
              <a:xfrm>
                <a:off x="8117338" y="1874217"/>
                <a:ext cx="3393973" cy="1805417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2800" b="1" dirty="0" smtClean="0">
                    <a:solidFill>
                      <a:prstClr val="white"/>
                    </a:solidFill>
                  </a:rPr>
                  <a:t>(ช) งานจ้างซ่อมพัสดุที่จำเป็นถอดตรวจให้ทราบความชำรุดเสียหายเสียก่อน จึงจะประมาณค่าซ่อมได้ลักษณะ</a:t>
                </a:r>
                <a:endParaRPr lang="th-TH" sz="2800" b="1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7" name="Right Arrow 36"/>
            <p:cNvSpPr/>
            <p:nvPr/>
          </p:nvSpPr>
          <p:spPr>
            <a:xfrm>
              <a:off x="6775373" y="3360145"/>
              <a:ext cx="1630497" cy="4186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628891" y="234782"/>
            <a:ext cx="5150733" cy="2690177"/>
            <a:chOff x="6628891" y="234782"/>
            <a:chExt cx="5150733" cy="2690177"/>
          </a:xfrm>
        </p:grpSpPr>
        <p:grpSp>
          <p:nvGrpSpPr>
            <p:cNvPr id="8" name="Group 7"/>
            <p:cNvGrpSpPr/>
            <p:nvPr/>
          </p:nvGrpSpPr>
          <p:grpSpPr>
            <a:xfrm>
              <a:off x="8564531" y="234782"/>
              <a:ext cx="3215093" cy="2122827"/>
              <a:chOff x="8986571" y="0"/>
              <a:chExt cx="3215093" cy="1805417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986571" y="0"/>
                <a:ext cx="3215093" cy="1805417"/>
              </a:xfrm>
              <a:prstGeom prst="rect">
                <a:avLst/>
              </a:prstGeom>
              <a:solidFill>
                <a:srgbClr val="3333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" name="Rectangle 9"/>
              <p:cNvSpPr/>
              <p:nvPr/>
            </p:nvSpPr>
            <p:spPr>
              <a:xfrm>
                <a:off x="8986571" y="0"/>
                <a:ext cx="2956909" cy="1805417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2800" b="1" dirty="0" smtClean="0">
                    <a:solidFill>
                      <a:prstClr val="white"/>
                    </a:solidFill>
                  </a:rPr>
                  <a:t>(ค) มีความจำเป็นเร่งด่วนอันเนื่องมาจากเกิดเหตุการณ์ที่ไม่อาจคาดหมายได้</a:t>
                </a:r>
                <a:endParaRPr lang="th-TH" sz="2800" b="1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8" name="Right Arrow 37"/>
            <p:cNvSpPr/>
            <p:nvPr/>
          </p:nvSpPr>
          <p:spPr>
            <a:xfrm rot="20512684">
              <a:off x="6628891" y="2517335"/>
              <a:ext cx="2170230" cy="40762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609127" y="4212224"/>
            <a:ext cx="3575751" cy="2466078"/>
            <a:chOff x="6609127" y="4212224"/>
            <a:chExt cx="3575751" cy="2466078"/>
          </a:xfrm>
        </p:grpSpPr>
        <p:grpSp>
          <p:nvGrpSpPr>
            <p:cNvPr id="26" name="Group 25"/>
            <p:cNvGrpSpPr/>
            <p:nvPr/>
          </p:nvGrpSpPr>
          <p:grpSpPr>
            <a:xfrm>
              <a:off x="8683343" y="4872885"/>
              <a:ext cx="1501535" cy="1805417"/>
              <a:chOff x="9434270" y="3791155"/>
              <a:chExt cx="1501535" cy="1805417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9434270" y="3791155"/>
                <a:ext cx="1501535" cy="1805417"/>
              </a:xfrm>
              <a:prstGeom prst="rect">
                <a:avLst/>
              </a:prstGeom>
              <a:solidFill>
                <a:srgbClr val="660066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8" name="Rectangle 27"/>
              <p:cNvSpPr/>
              <p:nvPr/>
            </p:nvSpPr>
            <p:spPr>
              <a:xfrm>
                <a:off x="9434270" y="3791155"/>
                <a:ext cx="1501535" cy="1805417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106680" bIns="106680" numCol="1" spcCol="1270" anchor="ctr" anchorCtr="0">
                <a:noAutofit/>
              </a:bodyPr>
              <a:lstStyle/>
              <a:p>
                <a:pPr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2800" b="1" dirty="0" smtClean="0">
                    <a:solidFill>
                      <a:prstClr val="white"/>
                    </a:solidFill>
                  </a:rPr>
                  <a:t>(ซ) กรณีอื่นที่กำหนดในกฎกระทรวง</a:t>
                </a:r>
                <a:endParaRPr lang="th-TH" sz="2800" b="1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9" name="Right Arrow 38"/>
            <p:cNvSpPr/>
            <p:nvPr/>
          </p:nvSpPr>
          <p:spPr>
            <a:xfrm rot="1771548">
              <a:off x="6609127" y="4212224"/>
              <a:ext cx="2171517" cy="40308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491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2618620" y="2028158"/>
            <a:ext cx="6984604" cy="46474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0" b="1" dirty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วิธี</a:t>
            </a:r>
            <a:r>
              <a:rPr lang="th-TH" sz="20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คัดเลือก</a:t>
            </a:r>
          </a:p>
          <a:p>
            <a:pPr algn="ctr"/>
            <a:r>
              <a:rPr lang="th-TH" sz="96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ข้อ ๗๔</a:t>
            </a:r>
            <a:endParaRPr lang="th-TH" sz="9600" b="1" dirty="0">
              <a:ln w="10160">
                <a:solidFill>
                  <a:srgbClr val="92AA4C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4701822" y="5379158"/>
            <a:ext cx="3584222" cy="1106309"/>
            <a:chOff x="4701822" y="4267200"/>
            <a:chExt cx="3584222" cy="1106309"/>
          </a:xfrm>
        </p:grpSpPr>
        <p:sp>
          <p:nvSpPr>
            <p:cNvPr id="8" name="Right Arrow 7"/>
            <p:cNvSpPr/>
            <p:nvPr/>
          </p:nvSpPr>
          <p:spPr>
            <a:xfrm>
              <a:off x="4701822" y="4679244"/>
              <a:ext cx="553155" cy="428978"/>
            </a:xfrm>
            <a:prstGeom prst="rightArrow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5260621" y="4267200"/>
              <a:ext cx="3025423" cy="110630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err="1" smtClean="0">
                  <a:solidFill>
                    <a:prstClr val="white"/>
                  </a:solidFill>
                </a:rPr>
                <a:t>คกก</a:t>
              </a:r>
              <a:r>
                <a:rPr lang="th-TH" sz="3200" b="1" dirty="0" smtClean="0">
                  <a:solidFill>
                    <a:prstClr val="white"/>
                  </a:solidFill>
                </a:rPr>
                <a:t>.ซื้อหรือจ้างโดยวิธีคัดเลือก</a:t>
              </a:r>
              <a:endParaRPr lang="th-TH" sz="32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59558" y="5442983"/>
            <a:ext cx="3059723" cy="1027289"/>
            <a:chOff x="8154051" y="4319302"/>
            <a:chExt cx="3059723" cy="1027289"/>
          </a:xfrm>
        </p:grpSpPr>
        <p:sp>
          <p:nvSpPr>
            <p:cNvPr id="11" name="Right Arrow 10"/>
            <p:cNvSpPr/>
            <p:nvPr/>
          </p:nvSpPr>
          <p:spPr>
            <a:xfrm>
              <a:off x="8154051" y="4611075"/>
              <a:ext cx="553155" cy="428978"/>
            </a:xfrm>
            <a:prstGeom prst="rightArrow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8735864" y="4319302"/>
              <a:ext cx="2477910" cy="102728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smtClean="0">
                  <a:solidFill>
                    <a:prstClr val="white"/>
                  </a:solidFill>
                </a:rPr>
                <a:t>ผู้ประกอบการ</a:t>
              </a:r>
              <a:endParaRPr lang="th-TH" sz="32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985912" y="2974627"/>
            <a:ext cx="1715911" cy="1557867"/>
            <a:chOff x="2985912" y="2319866"/>
            <a:chExt cx="1715911" cy="1557867"/>
          </a:xfrm>
        </p:grpSpPr>
        <p:sp>
          <p:nvSpPr>
            <p:cNvPr id="9" name="Right Arrow 8"/>
            <p:cNvSpPr/>
            <p:nvPr/>
          </p:nvSpPr>
          <p:spPr>
            <a:xfrm rot="5400000">
              <a:off x="3567288" y="2381955"/>
              <a:ext cx="553155" cy="428978"/>
            </a:xfrm>
            <a:prstGeom prst="rightArrow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3" name="Oval 2"/>
            <p:cNvSpPr/>
            <p:nvPr/>
          </p:nvSpPr>
          <p:spPr>
            <a:xfrm>
              <a:off x="2985912" y="2850444"/>
              <a:ext cx="1715911" cy="102728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smtClean="0">
                  <a:solidFill>
                    <a:prstClr val="white"/>
                  </a:solidFill>
                </a:rPr>
                <a:t>หน.เจ้าหน้าที่</a:t>
              </a:r>
              <a:endParaRPr lang="th-TH" sz="32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014135" y="4618896"/>
            <a:ext cx="1715911" cy="1911728"/>
            <a:chOff x="3014135" y="3506938"/>
            <a:chExt cx="1715911" cy="1911728"/>
          </a:xfrm>
        </p:grpSpPr>
        <p:sp>
          <p:nvSpPr>
            <p:cNvPr id="6" name="Oval 5"/>
            <p:cNvSpPr/>
            <p:nvPr/>
          </p:nvSpPr>
          <p:spPr>
            <a:xfrm>
              <a:off x="3014135" y="4391377"/>
              <a:ext cx="1715911" cy="102728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smtClean="0">
                  <a:solidFill>
                    <a:prstClr val="white"/>
                  </a:solidFill>
                </a:rPr>
                <a:t>ผอ.</a:t>
              </a:r>
              <a:r>
                <a:rPr lang="th-TH" sz="3200" b="1" dirty="0" err="1" smtClean="0">
                  <a:solidFill>
                    <a:prstClr val="white"/>
                  </a:solidFill>
                </a:rPr>
                <a:t>ร.ร</a:t>
              </a:r>
              <a:r>
                <a:rPr lang="th-TH" sz="3200" b="1" dirty="0" smtClean="0">
                  <a:solidFill>
                    <a:prstClr val="white"/>
                  </a:solidFill>
                </a:rPr>
                <a:t>.</a:t>
              </a:r>
              <a:endParaRPr lang="th-TH" sz="3200" b="1" dirty="0">
                <a:solidFill>
                  <a:prstClr val="white"/>
                </a:solidFill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 rot="5400000">
              <a:off x="3396001" y="3757248"/>
              <a:ext cx="929598" cy="428978"/>
            </a:xfrm>
            <a:prstGeom prst="rightArrow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sp>
        <p:nvSpPr>
          <p:cNvPr id="26" name="Rounded Rectangular Callout 25"/>
          <p:cNvSpPr/>
          <p:nvPr/>
        </p:nvSpPr>
        <p:spPr>
          <a:xfrm>
            <a:off x="316089" y="835382"/>
            <a:ext cx="2698044" cy="2472267"/>
          </a:xfrm>
          <a:prstGeom prst="wedgeRoundRectCallout">
            <a:avLst>
              <a:gd name="adj1" fmla="val 57804"/>
              <a:gd name="adj2" fmla="val 907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 smtClean="0">
                <a:solidFill>
                  <a:prstClr val="black"/>
                </a:solidFill>
                <a:latin typeface="AngsanaUPC" panose="02020603050405020304" pitchFamily="18" charset="-34"/>
              </a:rPr>
              <a:t>- ขออนุมัติ </a:t>
            </a:r>
            <a:r>
              <a:rPr lang="en-US" sz="2800" b="1" dirty="0" smtClean="0">
                <a:solidFill>
                  <a:prstClr val="black"/>
                </a:solidFill>
                <a:latin typeface="AngsanaUPC" panose="02020603050405020304" pitchFamily="18" charset="-34"/>
              </a:rPr>
              <a:t>TOR</a:t>
            </a:r>
            <a:endParaRPr lang="th-TH" sz="2800" b="1" dirty="0" smtClean="0">
              <a:solidFill>
                <a:prstClr val="black"/>
              </a:solidFill>
              <a:latin typeface="AngsanaUPC" panose="02020603050405020304" pitchFamily="18" charset="-34"/>
            </a:endParaRPr>
          </a:p>
          <a:p>
            <a:r>
              <a:rPr lang="th-TH" sz="2800" b="1" dirty="0" smtClean="0">
                <a:solidFill>
                  <a:prstClr val="black"/>
                </a:solidFill>
                <a:latin typeface="AngsanaUPC" panose="02020603050405020304" pitchFamily="18" charset="-34"/>
              </a:rPr>
              <a:t>-ทำรายงานขอซื้อ/ขอจ้าง</a:t>
            </a:r>
          </a:p>
          <a:p>
            <a:r>
              <a:rPr lang="th-TH" sz="2800" b="1" dirty="0" smtClean="0">
                <a:solidFill>
                  <a:prstClr val="black"/>
                </a:solidFill>
                <a:latin typeface="AngsanaUPC" panose="02020603050405020304" pitchFamily="18" charset="-34"/>
              </a:rPr>
              <a:t>-คำสั่งแต่งตั้ง </a:t>
            </a:r>
            <a:r>
              <a:rPr lang="th-TH" sz="2800" b="1" dirty="0" err="1" smtClean="0">
                <a:solidFill>
                  <a:prstClr val="black"/>
                </a:solidFill>
                <a:latin typeface="AngsanaUPC" panose="02020603050405020304" pitchFamily="18" charset="-34"/>
              </a:rPr>
              <a:t>คกก</a:t>
            </a:r>
            <a:r>
              <a:rPr lang="th-TH" sz="2800" b="1" dirty="0" smtClean="0">
                <a:solidFill>
                  <a:prstClr val="black"/>
                </a:solidFill>
                <a:latin typeface="AngsanaUPC" panose="02020603050405020304" pitchFamily="18" charset="-34"/>
              </a:rPr>
              <a:t>.ซื้อ หรือจ้างโดยวิธีคัดเลือก และ </a:t>
            </a:r>
            <a:r>
              <a:rPr lang="th-TH" sz="2800" b="1" dirty="0" err="1" smtClean="0">
                <a:solidFill>
                  <a:prstClr val="black"/>
                </a:solidFill>
                <a:latin typeface="AngsanaUPC" panose="02020603050405020304" pitchFamily="18" charset="-34"/>
              </a:rPr>
              <a:t>คกก</a:t>
            </a:r>
            <a:r>
              <a:rPr lang="th-TH" sz="2800" b="1" dirty="0" smtClean="0">
                <a:solidFill>
                  <a:prstClr val="black"/>
                </a:solidFill>
                <a:latin typeface="AngsanaUPC" panose="02020603050405020304" pitchFamily="18" charset="-34"/>
              </a:rPr>
              <a:t>.ตรวจรับ</a:t>
            </a:r>
            <a:endParaRPr lang="th-TH" sz="2800" b="1" dirty="0">
              <a:solidFill>
                <a:prstClr val="black"/>
              </a:solidFill>
              <a:latin typeface="AngsanaUPC" panose="02020603050405020304" pitchFamily="18" charset="-34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1185334" y="4543779"/>
            <a:ext cx="1569156" cy="1810125"/>
          </a:xfrm>
          <a:prstGeom prst="wedgeRoundRectCallout">
            <a:avLst>
              <a:gd name="adj1" fmla="val 79637"/>
              <a:gd name="adj2" fmla="val 3626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 smtClean="0">
                <a:solidFill>
                  <a:prstClr val="black"/>
                </a:solidFill>
              </a:rPr>
              <a:t>- อนุมัติ</a:t>
            </a:r>
          </a:p>
          <a:p>
            <a:r>
              <a:rPr lang="th-TH" sz="2800" b="1" dirty="0" smtClean="0">
                <a:solidFill>
                  <a:prstClr val="black"/>
                </a:solidFill>
              </a:rPr>
              <a:t>- เห็นชอบ</a:t>
            </a:r>
          </a:p>
          <a:p>
            <a:pPr algn="ctr"/>
            <a:r>
              <a:rPr lang="th-TH" sz="2800" b="1" dirty="0">
                <a:solidFill>
                  <a:prstClr val="black"/>
                </a:solidFill>
              </a:rPr>
              <a:t>-</a:t>
            </a:r>
            <a:r>
              <a:rPr lang="th-TH" sz="2800" b="1" dirty="0" smtClean="0">
                <a:solidFill>
                  <a:prstClr val="black"/>
                </a:solidFill>
              </a:rPr>
              <a:t> ลงนามคำสั่งแต่งตั้ง </a:t>
            </a:r>
            <a:r>
              <a:rPr lang="th-TH" sz="2800" b="1" dirty="0" err="1" smtClean="0">
                <a:solidFill>
                  <a:prstClr val="black"/>
                </a:solidFill>
              </a:rPr>
              <a:t>คกก</a:t>
            </a:r>
            <a:r>
              <a:rPr lang="th-TH" sz="2800" b="1" dirty="0" smtClean="0">
                <a:solidFill>
                  <a:prstClr val="black"/>
                </a:solidFill>
              </a:rPr>
              <a:t>.</a:t>
            </a:r>
            <a:endParaRPr lang="th-TH" sz="2800" b="1" dirty="0">
              <a:solidFill>
                <a:prstClr val="black"/>
              </a:solidFill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7226630" y="2965938"/>
            <a:ext cx="4965370" cy="2250831"/>
          </a:xfrm>
          <a:prstGeom prst="wedgeRoundRectCallout">
            <a:avLst>
              <a:gd name="adj1" fmla="val -66874"/>
              <a:gd name="adj2" fmla="val 5826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prstClr val="black"/>
                </a:solidFill>
              </a:rPr>
              <a:t>ทำหนังสือเชิญ</a:t>
            </a:r>
            <a:r>
              <a:rPr lang="th-TH" sz="2800" b="1" dirty="0" smtClean="0">
                <a:solidFill>
                  <a:prstClr val="black"/>
                </a:solidFill>
              </a:rPr>
              <a:t>ชวนผู้</a:t>
            </a:r>
            <a:r>
              <a:rPr lang="th-TH" sz="2800" b="1" dirty="0">
                <a:solidFill>
                  <a:prstClr val="black"/>
                </a:solidFill>
              </a:rPr>
              <a:t>ที่มีคุณสมบัติตรงตามเงื่อนไขที่</a:t>
            </a:r>
            <a:r>
              <a:rPr lang="th-TH" sz="2800" b="1" dirty="0" smtClean="0">
                <a:solidFill>
                  <a:prstClr val="black"/>
                </a:solidFill>
              </a:rPr>
              <a:t>กำหนด  ไม่</a:t>
            </a:r>
            <a:r>
              <a:rPr lang="th-TH" sz="2800" b="1" dirty="0">
                <a:solidFill>
                  <a:prstClr val="black"/>
                </a:solidFill>
              </a:rPr>
              <a:t>น้อยกว่า ๓ ราย (ยกเว้นมีน้อยกว่า ๓ ราย) โดยให้คำนึงถึงการไม่มีผลประโยชน์ร่วมกันของผู้ที่เข้ายื่นข้อเสนอ พร้อมจัดทำบัญชีรายชื่อผู้ประกอบการที่คณะกรรมการมีหนังสือเชิญชวน 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959555" y="383821"/>
            <a:ext cx="1625601" cy="584775"/>
            <a:chOff x="1016000" y="1625600"/>
            <a:chExt cx="1625601" cy="584775"/>
          </a:xfrm>
        </p:grpSpPr>
        <p:sp>
          <p:nvSpPr>
            <p:cNvPr id="20" name="TextBox 19"/>
            <p:cNvSpPr txBox="1"/>
            <p:nvPr/>
          </p:nvSpPr>
          <p:spPr>
            <a:xfrm>
              <a:off x="1016000" y="1625600"/>
              <a:ext cx="948268" cy="58477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th-TH" sz="3200" b="1" dirty="0" err="1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จนท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.</a:t>
              </a:r>
              <a:endParaRPr lang="th-TH" sz="32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2065868" y="1715910"/>
              <a:ext cx="575733" cy="44026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619022" y="383822"/>
            <a:ext cx="2991556" cy="584775"/>
            <a:chOff x="2585156" y="1636890"/>
            <a:chExt cx="2991556" cy="584775"/>
          </a:xfrm>
        </p:grpSpPr>
        <p:sp>
          <p:nvSpPr>
            <p:cNvPr id="23" name="TextBox 22"/>
            <p:cNvSpPr txBox="1"/>
            <p:nvPr/>
          </p:nvSpPr>
          <p:spPr>
            <a:xfrm>
              <a:off x="2585156" y="1636890"/>
              <a:ext cx="1230489" cy="58477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หน.</a:t>
              </a:r>
              <a:r>
                <a:rPr lang="th-TH" sz="3200" b="1" dirty="0" err="1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จนท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.</a:t>
              </a:r>
              <a:endParaRPr lang="th-TH" sz="32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23645" y="1636890"/>
              <a:ext cx="1253067" cy="584775"/>
            </a:xfrm>
            <a:prstGeom prst="rect">
              <a:avLst/>
            </a:prstGeom>
            <a:solidFill>
              <a:srgbClr val="6600CC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th-TH" sz="3200" b="1" dirty="0" smtClean="0">
                  <a:ln w="0"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ผอ.</a:t>
              </a:r>
              <a:r>
                <a:rPr lang="th-TH" sz="3200" b="1" dirty="0" err="1" smtClean="0">
                  <a:ln w="0"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ร.ร</a:t>
              </a:r>
              <a:r>
                <a:rPr lang="th-TH" sz="3200" b="1" dirty="0" smtClean="0">
                  <a:ln w="0"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.</a:t>
              </a:r>
              <a:endParaRPr lang="th-TH" sz="32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5" name="Right Arrow 24"/>
            <p:cNvSpPr/>
            <p:nvPr/>
          </p:nvSpPr>
          <p:spPr>
            <a:xfrm>
              <a:off x="3832579" y="1755421"/>
              <a:ext cx="575733" cy="44026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002844" y="1930405"/>
            <a:ext cx="2833511" cy="1027289"/>
            <a:chOff x="3002844" y="1930405"/>
            <a:chExt cx="2833511" cy="1027289"/>
          </a:xfrm>
        </p:grpSpPr>
        <p:sp>
          <p:nvSpPr>
            <p:cNvPr id="2" name="Oval 1"/>
            <p:cNvSpPr/>
            <p:nvPr/>
          </p:nvSpPr>
          <p:spPr>
            <a:xfrm>
              <a:off x="3002844" y="1930405"/>
              <a:ext cx="1715911" cy="102728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smtClean="0">
                  <a:solidFill>
                    <a:prstClr val="white"/>
                  </a:solidFill>
                </a:rPr>
                <a:t>เจ้าหน้าที่</a:t>
              </a:r>
              <a:endParaRPr lang="th-TH" sz="3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Right Arrow 9"/>
            <p:cNvSpPr/>
            <p:nvPr/>
          </p:nvSpPr>
          <p:spPr>
            <a:xfrm rot="10800000">
              <a:off x="4763910" y="2133600"/>
              <a:ext cx="1072445" cy="58702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554134" y="389467"/>
            <a:ext cx="1817511" cy="2362774"/>
            <a:chOff x="5554134" y="389467"/>
            <a:chExt cx="1817511" cy="2362774"/>
          </a:xfrm>
        </p:grpSpPr>
        <p:sp>
          <p:nvSpPr>
            <p:cNvPr id="38" name="Right Arrow 37"/>
            <p:cNvSpPr/>
            <p:nvPr/>
          </p:nvSpPr>
          <p:spPr>
            <a:xfrm>
              <a:off x="5554134" y="496709"/>
              <a:ext cx="451555" cy="44026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909734" y="389467"/>
              <a:ext cx="1461911" cy="58477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th-TH" sz="3200" b="1" dirty="0" err="1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AngsanaUPC" panose="02020603050405020304" pitchFamily="18" charset="-34"/>
                  <a:cs typeface="AngsanaUPC" panose="02020603050405020304" pitchFamily="18" charset="-34"/>
                </a:rPr>
                <a:t>คกก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AngsanaUPC" panose="02020603050405020304" pitchFamily="18" charset="-34"/>
                  <a:cs typeface="AngsanaUPC" panose="02020603050405020304" pitchFamily="18" charset="-34"/>
                </a:rPr>
                <a:t>.</a:t>
              </a:r>
              <a:r>
                <a:rPr lang="en-US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AngsanaUPC" panose="02020603050405020304" pitchFamily="18" charset="-34"/>
                  <a:cs typeface="AngsanaUPC" panose="02020603050405020304" pitchFamily="18" charset="-34"/>
                </a:rPr>
                <a:t>TOR</a:t>
              </a:r>
              <a:endParaRPr lang="th-TH" sz="32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870222" y="2167466"/>
              <a:ext cx="1422400" cy="58477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หน.</a:t>
              </a:r>
              <a:r>
                <a:rPr lang="th-TH" sz="3200" b="1" dirty="0" err="1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จนท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.</a:t>
              </a:r>
              <a:endParaRPr lang="th-TH" sz="32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7" name="Down Arrow 6"/>
            <p:cNvSpPr/>
            <p:nvPr/>
          </p:nvSpPr>
          <p:spPr>
            <a:xfrm>
              <a:off x="6378222" y="1806223"/>
              <a:ext cx="474133" cy="38382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112933" y="1168400"/>
              <a:ext cx="948268" cy="58477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th-TH" sz="3200" b="1" dirty="0" err="1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จนท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.</a:t>
              </a:r>
              <a:endParaRPr lang="th-TH" sz="32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40" name="Down Arrow 39"/>
            <p:cNvSpPr/>
            <p:nvPr/>
          </p:nvSpPr>
          <p:spPr>
            <a:xfrm>
              <a:off x="6327422" y="897468"/>
              <a:ext cx="474133" cy="38382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sp>
        <p:nvSpPr>
          <p:cNvPr id="12" name="Rounded Rectangular Callout 11"/>
          <p:cNvSpPr/>
          <p:nvPr/>
        </p:nvSpPr>
        <p:spPr>
          <a:xfrm>
            <a:off x="7537939" y="0"/>
            <a:ext cx="4431323" cy="2543908"/>
          </a:xfrm>
          <a:prstGeom prst="wedgeRoundRectCallout">
            <a:avLst>
              <a:gd name="adj1" fmla="val -30547"/>
              <a:gd name="adj2" fmla="val 70650"/>
              <a:gd name="adj3" fmla="val 16667"/>
            </a:avLst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AutoNum type="thaiNumPeriod"/>
            </a:pPr>
            <a:r>
              <a:rPr lang="en-US" sz="28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Spec.</a:t>
            </a:r>
            <a:r>
              <a:rPr lang="th-TH" sz="28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/</a:t>
            </a:r>
            <a:r>
              <a:rPr lang="en-US" sz="28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Tor.</a:t>
            </a:r>
          </a:p>
          <a:p>
            <a:pPr marL="342900" indent="-342900">
              <a:buFontTx/>
              <a:buAutoNum type="thaiNumPeriod"/>
            </a:pPr>
            <a:r>
              <a:rPr lang="th-TH" sz="28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วงเงิน </a:t>
            </a:r>
            <a:r>
              <a:rPr lang="th-TH" sz="2800" dirty="0" err="1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งป</a:t>
            </a:r>
            <a:r>
              <a:rPr lang="th-TH" sz="28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ม./ราคากลาง</a:t>
            </a:r>
          </a:p>
          <a:p>
            <a:pPr marL="342900" indent="-342900">
              <a:buFontTx/>
              <a:buAutoNum type="thaiNumPeriod"/>
            </a:pPr>
            <a:r>
              <a:rPr lang="th-TH" sz="28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คุณสมบัติผู้เข้ายื่นข้อเสนอ /การนำของตัวอย่างมาแสดง (ถ้ามี)</a:t>
            </a:r>
          </a:p>
          <a:p>
            <a:pPr marL="342900" indent="-342900">
              <a:buFontTx/>
              <a:buAutoNum type="thaiNumPeriod"/>
            </a:pPr>
            <a:r>
              <a:rPr lang="th-TH" sz="28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เกณฑ์การพิจารณา</a:t>
            </a:r>
          </a:p>
          <a:p>
            <a:pPr marL="342900" indent="-342900">
              <a:buFontTx/>
              <a:buAutoNum type="thaiNumPeriod"/>
            </a:pPr>
            <a:r>
              <a:rPr lang="th-TH" sz="28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กำหนดวัน เวลา สถานที่ ยื่นข้อเสนอ</a:t>
            </a:r>
            <a:endParaRPr lang="th-TH" sz="2800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4836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29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308169" y="1395113"/>
            <a:ext cx="6984604" cy="46474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0" b="1" dirty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วิธี</a:t>
            </a:r>
            <a:r>
              <a:rPr lang="th-TH" sz="20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คัดเลือก</a:t>
            </a:r>
          </a:p>
          <a:p>
            <a:pPr algn="ctr"/>
            <a:r>
              <a:rPr lang="th-TH" sz="96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ข้อ ๗๔</a:t>
            </a:r>
            <a:endParaRPr lang="th-TH" sz="9600" b="1" dirty="0">
              <a:ln w="10160">
                <a:solidFill>
                  <a:srgbClr val="92AA4C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75898" y="2094524"/>
            <a:ext cx="2389333" cy="1530516"/>
            <a:chOff x="7569201" y="4340577"/>
            <a:chExt cx="2477910" cy="1530516"/>
          </a:xfrm>
        </p:grpSpPr>
        <p:sp>
          <p:nvSpPr>
            <p:cNvPr id="3" name="Oval 2"/>
            <p:cNvSpPr/>
            <p:nvPr/>
          </p:nvSpPr>
          <p:spPr>
            <a:xfrm>
              <a:off x="7569201" y="4340577"/>
              <a:ext cx="2477910" cy="102728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smtClean="0">
                  <a:solidFill>
                    <a:prstClr val="white"/>
                  </a:solidFill>
                </a:rPr>
                <a:t>ผู้ประกอบการ</a:t>
              </a:r>
              <a:endParaRPr lang="th-TH" sz="3200" b="1" dirty="0">
                <a:solidFill>
                  <a:prstClr val="white"/>
                </a:solidFill>
              </a:endParaRPr>
            </a:p>
          </p:txBody>
        </p:sp>
        <p:sp>
          <p:nvSpPr>
            <p:cNvPr id="4" name="Right Arrow 3"/>
            <p:cNvSpPr/>
            <p:nvPr/>
          </p:nvSpPr>
          <p:spPr>
            <a:xfrm rot="16200000" flipH="1">
              <a:off x="8523765" y="5382849"/>
              <a:ext cx="547511" cy="428978"/>
            </a:xfrm>
            <a:prstGeom prst="rightArrow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sp>
        <p:nvSpPr>
          <p:cNvPr id="10" name="Rounded Rectangular Callout 9"/>
          <p:cNvSpPr/>
          <p:nvPr/>
        </p:nvSpPr>
        <p:spPr>
          <a:xfrm>
            <a:off x="111026" y="155296"/>
            <a:ext cx="4900246" cy="1711569"/>
          </a:xfrm>
          <a:prstGeom prst="wedgeRoundRectCallout">
            <a:avLst>
              <a:gd name="adj1" fmla="val -6912"/>
              <a:gd name="adj2" fmla="val 7446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th-TH" sz="2800" b="1" dirty="0" smtClean="0">
                <a:solidFill>
                  <a:prstClr val="black"/>
                </a:solidFill>
              </a:rPr>
              <a:t>จะต้อง</a:t>
            </a:r>
            <a:r>
              <a:rPr lang="th-TH" sz="2800" b="1" dirty="0">
                <a:solidFill>
                  <a:prstClr val="black"/>
                </a:solidFill>
              </a:rPr>
              <a:t>ผนึกซองจ่าหน้าถึงประธานคณะกรรมการ  </a:t>
            </a:r>
            <a:r>
              <a:rPr lang="th-TH" sz="2800" b="1" dirty="0" smtClean="0">
                <a:solidFill>
                  <a:prstClr val="black"/>
                </a:solidFill>
              </a:rPr>
              <a:t>และยื่นโดยตรงต่อ </a:t>
            </a:r>
            <a:r>
              <a:rPr lang="th-TH" sz="2800" b="1" dirty="0" err="1">
                <a:solidFill>
                  <a:prstClr val="black"/>
                </a:solidFill>
              </a:rPr>
              <a:t>ร.ร</a:t>
            </a:r>
            <a:r>
              <a:rPr lang="th-TH" sz="2800" b="1" dirty="0">
                <a:solidFill>
                  <a:prstClr val="black"/>
                </a:solidFill>
              </a:rPr>
              <a:t>. </a:t>
            </a:r>
            <a:r>
              <a:rPr lang="th-TH" sz="2800" b="1" dirty="0" smtClean="0">
                <a:solidFill>
                  <a:prstClr val="black"/>
                </a:solidFill>
              </a:rPr>
              <a:t>.......ภายในวัน เวลาที่กำหนด และรับรอง</a:t>
            </a:r>
            <a:r>
              <a:rPr lang="th-TH" sz="2800" b="1" dirty="0">
                <a:solidFill>
                  <a:prstClr val="black"/>
                </a:solidFill>
              </a:rPr>
              <a:t>เอกสารหลักฐานที่</a:t>
            </a:r>
            <a:r>
              <a:rPr lang="th-TH" sz="2800" b="1" dirty="0" smtClean="0">
                <a:solidFill>
                  <a:prstClr val="black"/>
                </a:solidFill>
              </a:rPr>
              <a:t>ยื่นว่าเอกสารถูกต้อง</a:t>
            </a:r>
            <a:r>
              <a:rPr lang="th-TH" sz="2800" b="1" dirty="0">
                <a:solidFill>
                  <a:prstClr val="black"/>
                </a:solidFill>
              </a:rPr>
              <a:t>และเป็นความจริงทุกประการ</a:t>
            </a:r>
          </a:p>
        </p:txBody>
      </p:sp>
      <p:sp>
        <p:nvSpPr>
          <p:cNvPr id="5" name="Oval 4"/>
          <p:cNvSpPr/>
          <p:nvPr/>
        </p:nvSpPr>
        <p:spPr>
          <a:xfrm>
            <a:off x="802386" y="3573369"/>
            <a:ext cx="2116660" cy="1027289"/>
          </a:xfrm>
          <a:prstGeom prst="ellipse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prstClr val="black"/>
                </a:solidFill>
              </a:rPr>
              <a:t>โรงเรียน (</a:t>
            </a:r>
            <a:r>
              <a:rPr lang="th-TH" sz="3200" b="1" dirty="0" err="1" smtClean="0">
                <a:solidFill>
                  <a:prstClr val="black"/>
                </a:solidFill>
              </a:rPr>
              <a:t>จนท</a:t>
            </a:r>
            <a:r>
              <a:rPr lang="th-TH" sz="3200" b="1" dirty="0" smtClean="0">
                <a:solidFill>
                  <a:prstClr val="black"/>
                </a:solidFill>
              </a:rPr>
              <a:t>.)</a:t>
            </a:r>
            <a:endParaRPr lang="th-TH" sz="3200" b="1" dirty="0">
              <a:solidFill>
                <a:prstClr val="black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85722" y="4618896"/>
            <a:ext cx="2579510" cy="2120134"/>
            <a:chOff x="2895167" y="2450127"/>
            <a:chExt cx="3025423" cy="2120134"/>
          </a:xfrm>
        </p:grpSpPr>
        <p:sp>
          <p:nvSpPr>
            <p:cNvPr id="11" name="Right Arrow 10"/>
            <p:cNvSpPr/>
            <p:nvPr/>
          </p:nvSpPr>
          <p:spPr>
            <a:xfrm rot="5400000">
              <a:off x="3883165" y="2722144"/>
              <a:ext cx="973011" cy="428978"/>
            </a:xfrm>
            <a:prstGeom prst="rightArrow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2895167" y="3463952"/>
              <a:ext cx="3025423" cy="1106309"/>
            </a:xfrm>
            <a:prstGeom prst="ellipse">
              <a:avLst/>
            </a:prstGeom>
            <a:solidFill>
              <a:srgbClr val="66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err="1" smtClean="0">
                  <a:solidFill>
                    <a:prstClr val="black"/>
                  </a:solidFill>
                </a:rPr>
                <a:t>คกก</a:t>
              </a:r>
              <a:r>
                <a:rPr lang="th-TH" sz="3200" b="1" dirty="0" smtClean="0">
                  <a:solidFill>
                    <a:prstClr val="black"/>
                  </a:solidFill>
                </a:rPr>
                <a:t>.ซื้อหรือจ้างโดยวิธีคัดเลือก</a:t>
              </a:r>
              <a:endParaRPr lang="th-TH" sz="32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6" name="Rounded Rectangular Callout 5"/>
          <p:cNvSpPr/>
          <p:nvPr/>
        </p:nvSpPr>
        <p:spPr>
          <a:xfrm>
            <a:off x="5421855" y="193639"/>
            <a:ext cx="6770145" cy="3442446"/>
          </a:xfrm>
          <a:prstGeom prst="wedgeRoundRectCallout">
            <a:avLst>
              <a:gd name="adj1" fmla="val -96848"/>
              <a:gd name="adj2" fmla="val 61597"/>
              <a:gd name="adj3" fmla="val 16667"/>
            </a:avLst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th-TH" sz="2800" b="1" dirty="0" smtClean="0">
                <a:solidFill>
                  <a:prstClr val="black"/>
                </a:solidFill>
              </a:rPr>
              <a:t>๑. ให้ </a:t>
            </a:r>
            <a:r>
              <a:rPr lang="th-TH" sz="2800" b="1" dirty="0" err="1" smtClean="0">
                <a:solidFill>
                  <a:prstClr val="black"/>
                </a:solidFill>
              </a:rPr>
              <a:t>จนท</a:t>
            </a:r>
            <a:r>
              <a:rPr lang="th-TH" sz="2800" b="1" dirty="0" smtClean="0">
                <a:solidFill>
                  <a:prstClr val="black"/>
                </a:solidFill>
              </a:rPr>
              <a:t>.ลง</a:t>
            </a:r>
            <a:r>
              <a:rPr lang="th-TH" sz="2800" b="1" dirty="0">
                <a:solidFill>
                  <a:prstClr val="black"/>
                </a:solidFill>
              </a:rPr>
              <a:t>รับโดยไม่เปิดซอง </a:t>
            </a:r>
            <a:r>
              <a:rPr lang="th-TH" sz="2800" b="1" dirty="0">
                <a:solidFill>
                  <a:srgbClr val="3333FF"/>
                </a:solidFill>
              </a:rPr>
              <a:t>(</a:t>
            </a:r>
            <a:r>
              <a:rPr lang="th-TH" sz="2800" b="1" u="sng" dirty="0">
                <a:solidFill>
                  <a:srgbClr val="3333FF"/>
                </a:solidFill>
              </a:rPr>
              <a:t>เฉพาะที่มีหนังสือเชิญชวน</a:t>
            </a:r>
            <a:r>
              <a:rPr lang="th-TH" sz="2800" b="1" u="sng" dirty="0" smtClean="0">
                <a:solidFill>
                  <a:srgbClr val="3333FF"/>
                </a:solidFill>
              </a:rPr>
              <a:t>เท่านั้น**</a:t>
            </a:r>
            <a:r>
              <a:rPr lang="th-TH" sz="2800" b="1" dirty="0" smtClean="0">
                <a:solidFill>
                  <a:srgbClr val="3333FF"/>
                </a:solidFill>
              </a:rPr>
              <a:t>)</a:t>
            </a:r>
            <a:endParaRPr lang="th-TH" sz="2800" b="1" dirty="0">
              <a:solidFill>
                <a:srgbClr val="3333FF"/>
              </a:solidFill>
            </a:endParaRPr>
          </a:p>
          <a:p>
            <a:pPr defTabSz="914400"/>
            <a:r>
              <a:rPr lang="th-TH" sz="2800" b="1" dirty="0" smtClean="0">
                <a:solidFill>
                  <a:prstClr val="black"/>
                </a:solidFill>
              </a:rPr>
              <a:t>๒. </a:t>
            </a:r>
            <a:r>
              <a:rPr lang="th-TH" sz="2800" b="1" dirty="0">
                <a:solidFill>
                  <a:prstClr val="black"/>
                </a:solidFill>
              </a:rPr>
              <a:t>ระบุวันและเวลาที่รับซอง และจัดทำบัญชีรายชื่อรายชื่อผู้มา</a:t>
            </a:r>
            <a:r>
              <a:rPr lang="th-TH" sz="2800" b="1" dirty="0" smtClean="0">
                <a:solidFill>
                  <a:prstClr val="black"/>
                </a:solidFill>
              </a:rPr>
              <a:t>ยื่นซอง</a:t>
            </a:r>
            <a:endParaRPr lang="th-TH" sz="2800" b="1" dirty="0">
              <a:solidFill>
                <a:prstClr val="black"/>
              </a:solidFill>
            </a:endParaRPr>
          </a:p>
          <a:p>
            <a:pPr defTabSz="914400"/>
            <a:r>
              <a:rPr lang="th-TH" sz="2800" b="1" dirty="0" smtClean="0">
                <a:solidFill>
                  <a:prstClr val="black"/>
                </a:solidFill>
              </a:rPr>
              <a:t>๓. ออก</a:t>
            </a:r>
            <a:r>
              <a:rPr lang="th-TH" sz="2800" b="1" dirty="0">
                <a:solidFill>
                  <a:prstClr val="black"/>
                </a:solidFill>
              </a:rPr>
              <a:t>ใบรับให้แก่ผู้ยื่นข้อเสนอ เมื่อพ้นกำหนดเวลารับซอง ห้าม</a:t>
            </a:r>
            <a:r>
              <a:rPr lang="th-TH" sz="2800" b="1" dirty="0" smtClean="0">
                <a:solidFill>
                  <a:prstClr val="black"/>
                </a:solidFill>
              </a:rPr>
              <a:t>รับเอกสาร</a:t>
            </a:r>
            <a:r>
              <a:rPr lang="th-TH" sz="2800" b="1" dirty="0">
                <a:solidFill>
                  <a:prstClr val="black"/>
                </a:solidFill>
              </a:rPr>
              <a:t>หลักฐานต่าง ๆ </a:t>
            </a:r>
            <a:r>
              <a:rPr lang="th-TH" sz="2800" b="1" dirty="0">
                <a:solidFill>
                  <a:srgbClr val="FF0000"/>
                </a:solidFill>
              </a:rPr>
              <a:t>(เว้นแต่ </a:t>
            </a:r>
            <a:r>
              <a:rPr lang="th-TH" sz="2800" b="1" dirty="0" smtClean="0">
                <a:solidFill>
                  <a:srgbClr val="FF0000"/>
                </a:solidFill>
              </a:rPr>
              <a:t>กรณีให้</a:t>
            </a:r>
            <a:r>
              <a:rPr lang="th-TH" sz="2800" b="1" dirty="0">
                <a:solidFill>
                  <a:srgbClr val="FF0000"/>
                </a:solidFill>
              </a:rPr>
              <a:t>ผู้ยื่นข้อเสนอนำตัวอย่างพัสดุมา</a:t>
            </a:r>
            <a:r>
              <a:rPr lang="th-TH" sz="2800" b="1" dirty="0" smtClean="0">
                <a:solidFill>
                  <a:srgbClr val="FF0000"/>
                </a:solidFill>
              </a:rPr>
              <a:t>แสดงเพื่อ</a:t>
            </a:r>
            <a:r>
              <a:rPr lang="th-TH" sz="2800" b="1" dirty="0">
                <a:solidFill>
                  <a:srgbClr val="FF0000"/>
                </a:solidFill>
              </a:rPr>
              <a:t>ทดลอง หรือทดสอบ หรือนำเสนองาน หรือให้ผู้ยื่นข้อเสนอนำ</a:t>
            </a:r>
            <a:r>
              <a:rPr lang="th-TH" sz="2800" b="1" dirty="0" smtClean="0">
                <a:solidFill>
                  <a:srgbClr val="FF0000"/>
                </a:solidFill>
              </a:rPr>
              <a:t>เอกสารหรือ</a:t>
            </a:r>
            <a:r>
              <a:rPr lang="th-TH" sz="2800" b="1" dirty="0">
                <a:solidFill>
                  <a:srgbClr val="FF0000"/>
                </a:solidFill>
              </a:rPr>
              <a:t>รายละเอียดมาส่งภายหลังจากวันยื่นซองข้อเสนอ </a:t>
            </a:r>
            <a:r>
              <a:rPr lang="th-TH" sz="2800" b="1" dirty="0">
                <a:solidFill>
                  <a:prstClr val="black"/>
                </a:solidFill>
              </a:rPr>
              <a:t>ต้องกำหนดใน</a:t>
            </a:r>
            <a:r>
              <a:rPr lang="th-TH" sz="2800" b="1" dirty="0" smtClean="0">
                <a:solidFill>
                  <a:prstClr val="black"/>
                </a:solidFill>
              </a:rPr>
              <a:t>หนังสือเชิญ</a:t>
            </a:r>
            <a:r>
              <a:rPr lang="th-TH" sz="2800" b="1" dirty="0">
                <a:solidFill>
                  <a:prstClr val="black"/>
                </a:solidFill>
              </a:rPr>
              <a:t>ชวน</a:t>
            </a:r>
            <a:r>
              <a:rPr lang="th-TH" sz="2800" b="1" dirty="0" smtClean="0">
                <a:solidFill>
                  <a:prstClr val="black"/>
                </a:solidFill>
              </a:rPr>
              <a:t>) และส่งมอบ </a:t>
            </a:r>
            <a:r>
              <a:rPr lang="th-TH" sz="2800" b="1" dirty="0" err="1" smtClean="0">
                <a:solidFill>
                  <a:prstClr val="black"/>
                </a:solidFill>
              </a:rPr>
              <a:t>คกก</a:t>
            </a:r>
            <a:r>
              <a:rPr lang="th-TH" sz="2800" b="1" dirty="0" smtClean="0">
                <a:solidFill>
                  <a:prstClr val="black"/>
                </a:solidFill>
              </a:rPr>
              <a:t>.</a:t>
            </a:r>
            <a:endParaRPr lang="th-TH" sz="2800" b="1" dirty="0">
              <a:solidFill>
                <a:prstClr val="black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3387969" y="3881028"/>
            <a:ext cx="8804031" cy="1453662"/>
          </a:xfrm>
          <a:prstGeom prst="wedgeRoundRectCallout">
            <a:avLst>
              <a:gd name="adj1" fmla="val -54478"/>
              <a:gd name="adj2" fmla="val 86181"/>
              <a:gd name="adj3" fmla="val 16667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AutoNum type="thaiNumPeriod"/>
            </a:pPr>
            <a:r>
              <a:rPr lang="th-TH" sz="2800" b="1" dirty="0" smtClean="0">
                <a:solidFill>
                  <a:prstClr val="black"/>
                </a:solidFill>
              </a:rPr>
              <a:t>เปิดซองผู้ยื่นทุกราย/ตรวจสอบผู้มีผลประโยชน์ร่วมกัน/ลงลายมือชื่อเอกสาร หลักฐานทุกแผ่น</a:t>
            </a:r>
          </a:p>
          <a:p>
            <a:pPr marL="342900" indent="-342900">
              <a:buFontTx/>
              <a:buAutoNum type="thaiNumPeriod"/>
            </a:pPr>
            <a:r>
              <a:rPr lang="th-TH" sz="2800" b="1" dirty="0" smtClean="0">
                <a:solidFill>
                  <a:prstClr val="black"/>
                </a:solidFill>
              </a:rPr>
              <a:t>คัดเลือกผู้เสนอราคาที่ถูกต้องตามหลักเกณฑ์ตามที่กำหนด (ถ้าเกินให้ต่อรอง)</a:t>
            </a:r>
          </a:p>
          <a:p>
            <a:pPr marL="342900" indent="-342900">
              <a:buFontTx/>
              <a:buAutoNum type="thaiNumPeriod"/>
            </a:pPr>
            <a:r>
              <a:rPr lang="th-TH" sz="2800" b="1" dirty="0" smtClean="0">
                <a:solidFill>
                  <a:prstClr val="black"/>
                </a:solidFill>
              </a:rPr>
              <a:t>สรุปรายงานผลการพิจารณา เสนอความเห็น </a:t>
            </a:r>
            <a:endParaRPr lang="th-TH" sz="2800" b="1" dirty="0">
              <a:solidFill>
                <a:prstClr val="black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23845" y="5683523"/>
            <a:ext cx="2672863" cy="1027289"/>
            <a:chOff x="3610707" y="5730415"/>
            <a:chExt cx="3010665" cy="1027289"/>
          </a:xfrm>
        </p:grpSpPr>
        <p:sp>
          <p:nvSpPr>
            <p:cNvPr id="8" name="Right Arrow 7"/>
            <p:cNvSpPr/>
            <p:nvPr/>
          </p:nvSpPr>
          <p:spPr>
            <a:xfrm>
              <a:off x="3610707" y="5990492"/>
              <a:ext cx="586155" cy="5627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143462" y="5730415"/>
              <a:ext cx="2477910" cy="1027289"/>
            </a:xfrm>
            <a:prstGeom prst="ellipse">
              <a:avLst/>
            </a:prstGeom>
            <a:solidFill>
              <a:srgbClr val="99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err="1" smtClean="0">
                  <a:solidFill>
                    <a:prstClr val="black"/>
                  </a:solidFill>
                </a:rPr>
                <a:t>จนท</a:t>
              </a:r>
              <a:r>
                <a:rPr lang="th-TH" sz="3200" b="1" dirty="0" smtClean="0">
                  <a:solidFill>
                    <a:prstClr val="black"/>
                  </a:solidFill>
                </a:rPr>
                <a:t>./หน.</a:t>
              </a:r>
              <a:r>
                <a:rPr lang="th-TH" sz="3200" b="1" dirty="0" err="1" smtClean="0">
                  <a:solidFill>
                    <a:prstClr val="black"/>
                  </a:solidFill>
                </a:rPr>
                <a:t>จนท</a:t>
              </a:r>
              <a:r>
                <a:rPr lang="th-TH" sz="3200" b="1" dirty="0" smtClean="0">
                  <a:solidFill>
                    <a:prstClr val="black"/>
                  </a:solidFill>
                </a:rPr>
                <a:t>.</a:t>
              </a:r>
              <a:endParaRPr lang="th-TH" sz="32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884984" y="5701757"/>
            <a:ext cx="2074985" cy="1027289"/>
            <a:chOff x="6646984" y="5830711"/>
            <a:chExt cx="3045834" cy="1027289"/>
          </a:xfrm>
        </p:grpSpPr>
        <p:sp>
          <p:nvSpPr>
            <p:cNvPr id="17" name="Oval 16"/>
            <p:cNvSpPr/>
            <p:nvPr/>
          </p:nvSpPr>
          <p:spPr>
            <a:xfrm>
              <a:off x="7214908" y="5830711"/>
              <a:ext cx="2477910" cy="1027289"/>
            </a:xfrm>
            <a:prstGeom prst="ellipse">
              <a:avLst/>
            </a:prstGeom>
            <a:solidFill>
              <a:srgbClr val="99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smtClean="0">
                  <a:solidFill>
                    <a:prstClr val="black"/>
                  </a:solidFill>
                </a:rPr>
                <a:t>ผอ.</a:t>
              </a:r>
              <a:r>
                <a:rPr lang="th-TH" sz="3200" b="1" dirty="0" err="1" smtClean="0">
                  <a:solidFill>
                    <a:prstClr val="black"/>
                  </a:solidFill>
                </a:rPr>
                <a:t>ร.ร</a:t>
              </a:r>
              <a:r>
                <a:rPr lang="th-TH" sz="3200" b="1" dirty="0" smtClean="0">
                  <a:solidFill>
                    <a:prstClr val="black"/>
                  </a:solidFill>
                </a:rPr>
                <a:t>.</a:t>
              </a:r>
              <a:endParaRPr lang="th-TH" sz="3200" b="1" dirty="0">
                <a:solidFill>
                  <a:prstClr val="black"/>
                </a:solidFill>
              </a:endParaRPr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6646984" y="6025660"/>
              <a:ext cx="574432" cy="5627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633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  <p:bldP spid="6" grpId="1" animBg="1"/>
      <p:bldP spid="7" grpId="0" animBg="1"/>
      <p:bldP spid="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649037" y="798802"/>
            <a:ext cx="928781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th-TH" sz="25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วิธีคัดเลือก</a:t>
            </a:r>
          </a:p>
          <a:p>
            <a:pPr algn="ctr" defTabSz="914400"/>
            <a:r>
              <a:rPr lang="th-TH" sz="10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ข้อ ๗๗</a:t>
            </a:r>
            <a:endParaRPr lang="th-TH" sz="10000" b="1" dirty="0">
              <a:ln w="10160">
                <a:solidFill>
                  <a:srgbClr val="92AA4C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34295" y="2526758"/>
            <a:ext cx="3376973" cy="930604"/>
            <a:chOff x="1625599" y="1936775"/>
            <a:chExt cx="3376973" cy="930604"/>
          </a:xfrm>
        </p:grpSpPr>
        <p:sp>
          <p:nvSpPr>
            <p:cNvPr id="4" name="Rounded Rectangle 3"/>
            <p:cNvSpPr/>
            <p:nvPr/>
          </p:nvSpPr>
          <p:spPr>
            <a:xfrm>
              <a:off x="1625599" y="1952979"/>
              <a:ext cx="1761067" cy="914400"/>
            </a:xfrm>
            <a:prstGeom prst="roundRect">
              <a:avLst/>
            </a:prstGeom>
            <a:solidFill>
              <a:srgbClr val="99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800" b="1" dirty="0">
                  <a:ln w="10160">
                    <a:solidFill>
                      <a:srgbClr val="92AA4C"/>
                    </a:solidFill>
                    <a:prstDash val="solid"/>
                  </a:ln>
                  <a:solidFill>
                    <a:prstClr val="black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ผอ.</a:t>
              </a:r>
              <a:r>
                <a:rPr lang="th-TH" sz="2800" b="1" dirty="0" err="1">
                  <a:ln w="10160">
                    <a:solidFill>
                      <a:srgbClr val="92AA4C"/>
                    </a:solidFill>
                    <a:prstDash val="solid"/>
                  </a:ln>
                  <a:solidFill>
                    <a:prstClr val="black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ร.ร</a:t>
              </a:r>
              <a:r>
                <a:rPr lang="th-TH" sz="2800" b="1" dirty="0">
                  <a:ln w="10160">
                    <a:solidFill>
                      <a:srgbClr val="92AA4C"/>
                    </a:solidFill>
                    <a:prstDash val="solid"/>
                  </a:ln>
                  <a:solidFill>
                    <a:prstClr val="black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.</a:t>
              </a:r>
              <a:endParaRPr lang="th-TH" b="1" dirty="0">
                <a:ln w="10160">
                  <a:solidFill>
                    <a:srgbClr val="92AA4C"/>
                  </a:solidFill>
                  <a:prstDash val="solid"/>
                </a:ln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" name="Right Arrow 4"/>
            <p:cNvSpPr/>
            <p:nvPr/>
          </p:nvSpPr>
          <p:spPr>
            <a:xfrm>
              <a:off x="3399550" y="1936775"/>
              <a:ext cx="1603022" cy="903111"/>
            </a:xfrm>
            <a:prstGeom prst="rightArrow">
              <a:avLst/>
            </a:prstGeom>
            <a:solidFill>
              <a:srgbClr val="99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76447" y="2139444"/>
              <a:ext cx="12869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dirty="0" smtClean="0">
                  <a:solidFill>
                    <a:prstClr val="black"/>
                  </a:solidFill>
                </a:rPr>
                <a:t>เห็นชอบผล</a:t>
              </a:r>
              <a:endParaRPr lang="th-TH" sz="28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8" name="Rounded Rectangular Callout 7"/>
          <p:cNvSpPr/>
          <p:nvPr/>
        </p:nvSpPr>
        <p:spPr>
          <a:xfrm>
            <a:off x="3082474" y="1527586"/>
            <a:ext cx="2788356" cy="891198"/>
          </a:xfrm>
          <a:prstGeom prst="wedgeRoundRectCallout">
            <a:avLst>
              <a:gd name="adj1" fmla="val -20833"/>
              <a:gd name="adj2" fmla="val 83739"/>
              <a:gd name="adj3" fmla="val 16667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และผู้มีอำนาจอนุมัติสั่งซื้อสั่งจ้างแล้ว</a:t>
            </a:r>
            <a:endParaRPr lang="th-TH" b="1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32253" y="2645094"/>
            <a:ext cx="1749777" cy="914400"/>
          </a:xfrm>
          <a:prstGeom prst="round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2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หัวหน้าเจ้าหน้าที่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523794" y="2151529"/>
            <a:ext cx="4289778" cy="1450943"/>
          </a:xfrm>
          <a:prstGeom prst="round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th-TH" sz="2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๒. ให้ประกาศผลผู้ชนะการเสนอราคา</a:t>
            </a:r>
            <a:r>
              <a:rPr lang="th-TH" sz="2800" b="1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ใน</a:t>
            </a:r>
          </a:p>
          <a:p>
            <a:pPr defTabSz="914400"/>
            <a:r>
              <a:rPr lang="th-TH" sz="2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b="1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 ระบบ</a:t>
            </a:r>
            <a:r>
              <a:rPr lang="th-TH" sz="2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เครือข่ายสารสนเทศ</a:t>
            </a:r>
            <a:r>
              <a:rPr lang="th-TH" sz="2800" b="1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ของกรม -</a:t>
            </a:r>
          </a:p>
          <a:p>
            <a:pPr defTabSz="914400"/>
            <a:r>
              <a:rPr lang="th-TH" sz="2800" b="1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  บัญชีกลาง</a:t>
            </a:r>
            <a:r>
              <a:rPr lang="th-TH" sz="2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และ</a:t>
            </a:r>
            <a:r>
              <a:rPr lang="th-TH" sz="2800" b="1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ของโรงเรียน</a:t>
            </a:r>
            <a:endParaRPr lang="th-TH" sz="2800" b="1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7045802" y="3099129"/>
            <a:ext cx="4874655" cy="1812363"/>
            <a:chOff x="7157015" y="3844435"/>
            <a:chExt cx="4874655" cy="1812363"/>
          </a:xfrm>
        </p:grpSpPr>
        <p:sp>
          <p:nvSpPr>
            <p:cNvPr id="12" name="Rounded Rectangle 11"/>
            <p:cNvSpPr/>
            <p:nvPr/>
          </p:nvSpPr>
          <p:spPr>
            <a:xfrm>
              <a:off x="7741892" y="4435180"/>
              <a:ext cx="4289778" cy="1221618"/>
            </a:xfrm>
            <a:prstGeom prst="roundRect">
              <a:avLst/>
            </a:prstGeom>
            <a:solidFill>
              <a:srgbClr val="66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400"/>
              <a:r>
                <a:rPr lang="th-TH" sz="28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๓. ให้ปิดประกาศโดยเปิดเผย ณ </a:t>
              </a:r>
              <a:endParaRPr lang="th-TH" sz="2800" b="1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  <a:p>
              <a:pPr defTabSz="914400"/>
              <a:r>
                <a:rPr lang="th-TH" sz="28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 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    สถานที่</a:t>
              </a:r>
              <a:r>
                <a:rPr lang="th-TH" sz="28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ปิดประกาศ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ของ </a:t>
              </a:r>
              <a:r>
                <a:rPr lang="th-TH" sz="2800" b="1" dirty="0" err="1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ร.ร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.</a:t>
              </a:r>
              <a:endParaRPr lang="th-TH" sz="2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cxnSp>
          <p:nvCxnSpPr>
            <p:cNvPr id="20" name="Elbow Connector 19"/>
            <p:cNvCxnSpPr>
              <a:endCxn id="12" idx="1"/>
            </p:cNvCxnSpPr>
            <p:nvPr/>
          </p:nvCxnSpPr>
          <p:spPr>
            <a:xfrm rot="16200000" flipH="1">
              <a:off x="6848677" y="4152773"/>
              <a:ext cx="1201553" cy="584878"/>
            </a:xfrm>
            <a:prstGeom prst="bentConnector2">
              <a:avLst/>
            </a:prstGeom>
            <a:ln w="57150">
              <a:solidFill>
                <a:srgbClr val="15024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6582030" y="613186"/>
            <a:ext cx="5170682" cy="2520189"/>
            <a:chOff x="6747813" y="1301090"/>
            <a:chExt cx="5170682" cy="2520189"/>
          </a:xfrm>
          <a:solidFill>
            <a:srgbClr val="66FFFF"/>
          </a:solidFill>
        </p:grpSpPr>
        <p:sp>
          <p:nvSpPr>
            <p:cNvPr id="10" name="Rounded Rectangle 9"/>
            <p:cNvSpPr/>
            <p:nvPr/>
          </p:nvSpPr>
          <p:spPr>
            <a:xfrm>
              <a:off x="7628717" y="1301090"/>
              <a:ext cx="4289778" cy="1401956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400"/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๑. แจ้ง</a:t>
              </a:r>
              <a:r>
                <a:rPr lang="th-TH" sz="28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ผลการพิจารณาผ่านทาง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จดหมาย</a:t>
              </a:r>
            </a:p>
            <a:p>
              <a:pPr defTabSz="914400"/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    อิเล็กทรอนิกส์ </a:t>
              </a:r>
              <a:r>
                <a:rPr lang="th-TH" sz="28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sz="28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e - mail) 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ให้</a:t>
              </a:r>
              <a:r>
                <a:rPr lang="th-TH" sz="28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ผู้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เสนอ</a:t>
              </a:r>
            </a:p>
            <a:p>
              <a:pPr defTabSz="914400"/>
              <a:r>
                <a:rPr lang="th-TH" sz="28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   ราคา</a:t>
              </a:r>
              <a:r>
                <a:rPr lang="th-TH" sz="28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ทุกรายทราบ</a:t>
              </a:r>
            </a:p>
          </p:txBody>
        </p:sp>
        <p:cxnSp>
          <p:nvCxnSpPr>
            <p:cNvPr id="18" name="Elbow Connector 17"/>
            <p:cNvCxnSpPr>
              <a:stCxn id="9" idx="3"/>
              <a:endCxn id="10" idx="1"/>
            </p:cNvCxnSpPr>
            <p:nvPr/>
          </p:nvCxnSpPr>
          <p:spPr>
            <a:xfrm flipV="1">
              <a:off x="6747813" y="2002068"/>
              <a:ext cx="880904" cy="1788130"/>
            </a:xfrm>
            <a:prstGeom prst="bentConnector3">
              <a:avLst/>
            </a:prstGeom>
            <a:grpFill/>
            <a:ln w="57150">
              <a:solidFill>
                <a:srgbClr val="15024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6799377" y="3821279"/>
              <a:ext cx="925975" cy="0"/>
            </a:xfrm>
            <a:prstGeom prst="straightConnector1">
              <a:avLst/>
            </a:prstGeom>
            <a:grpFill/>
            <a:ln w="57150">
              <a:solidFill>
                <a:srgbClr val="15024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1105851" y="3103482"/>
            <a:ext cx="5870223" cy="2803117"/>
            <a:chOff x="1105851" y="3103482"/>
            <a:chExt cx="5870223" cy="2803117"/>
          </a:xfrm>
        </p:grpSpPr>
        <p:sp>
          <p:nvSpPr>
            <p:cNvPr id="3" name="Rounded Rectangle 2"/>
            <p:cNvSpPr/>
            <p:nvPr/>
          </p:nvSpPr>
          <p:spPr>
            <a:xfrm>
              <a:off x="1105851" y="4856732"/>
              <a:ext cx="2630311" cy="1049867"/>
            </a:xfrm>
            <a:prstGeom prst="roundRect">
              <a:avLst/>
            </a:prstGeom>
            <a:solidFill>
              <a:srgbClr val="66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800" b="1" dirty="0" smtClean="0">
                  <a:solidFill>
                    <a:prstClr val="black"/>
                  </a:solidFill>
                </a:rPr>
                <a:t>ไม่มีทำหนังสือแจ้งผู้ชนะการเสนอราคาทำสัญญา</a:t>
              </a:r>
              <a:endParaRPr lang="th-TH" sz="2800" b="1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Elbow Connector 13"/>
            <p:cNvCxnSpPr/>
            <p:nvPr/>
          </p:nvCxnSpPr>
          <p:spPr>
            <a:xfrm rot="10800000" flipV="1">
              <a:off x="3736163" y="3103482"/>
              <a:ext cx="3239911" cy="2353734"/>
            </a:xfrm>
            <a:prstGeom prst="bentConnector3">
              <a:avLst>
                <a:gd name="adj1" fmla="val 11672"/>
              </a:avLst>
            </a:prstGeom>
            <a:ln w="57150">
              <a:solidFill>
                <a:srgbClr val="0000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771628" y="4871135"/>
              <a:ext cx="30028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dirty="0" smtClean="0">
                  <a:solidFill>
                    <a:prstClr val="black"/>
                  </a:solidFill>
                </a:rPr>
                <a:t>รออุทธรณ์ภายใน ๗ วันทำการ</a:t>
              </a:r>
              <a:endParaRPr lang="th-TH" sz="28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6874136" y="5045338"/>
            <a:ext cx="5077610" cy="17266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prstClr val="white"/>
                </a:solidFill>
              </a:rPr>
              <a:t>ยกเว้นวิธีคัดเลือกกรณีมีความจำเป็นเร่งด่วนที่ต้องใช้พัสดุอันเนื่องจากเหตุการณ์ที่ไม่อาจคาดหมายได้ตามมาตรา ๕๖ (๑) (ค) ไม่ต้องรอผลการอุทธรณ์</a:t>
            </a:r>
            <a:endParaRPr lang="th-TH" sz="2800" b="1" dirty="0">
              <a:solidFill>
                <a:prstClr val="white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956962" y="3410008"/>
            <a:ext cx="2844800" cy="1443051"/>
            <a:chOff x="1117600" y="3793067"/>
            <a:chExt cx="2844800" cy="1443051"/>
          </a:xfrm>
        </p:grpSpPr>
        <p:sp>
          <p:nvSpPr>
            <p:cNvPr id="27" name="Oval 26"/>
            <p:cNvSpPr/>
            <p:nvPr/>
          </p:nvSpPr>
          <p:spPr>
            <a:xfrm>
              <a:off x="1117600" y="4109156"/>
              <a:ext cx="2844800" cy="824088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800" b="1" dirty="0" smtClean="0">
                  <a:solidFill>
                    <a:prstClr val="white"/>
                  </a:solidFill>
                </a:rPr>
                <a:t>ทำสัญญา</a:t>
              </a:r>
              <a:endParaRPr lang="th-TH" sz="2800" b="1" dirty="0">
                <a:solidFill>
                  <a:prstClr val="white"/>
                </a:solidFill>
              </a:endParaRPr>
            </a:p>
          </p:txBody>
        </p:sp>
        <p:sp>
          <p:nvSpPr>
            <p:cNvPr id="28" name="Down Arrow 27"/>
            <p:cNvSpPr/>
            <p:nvPr/>
          </p:nvSpPr>
          <p:spPr>
            <a:xfrm>
              <a:off x="2133600" y="3793067"/>
              <a:ext cx="688622" cy="34995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29" name="Down Arrow 28"/>
            <p:cNvSpPr/>
            <p:nvPr/>
          </p:nvSpPr>
          <p:spPr>
            <a:xfrm rot="10800000">
              <a:off x="2151594" y="4886163"/>
              <a:ext cx="688622" cy="34995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166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1885027" y="1116153"/>
            <a:ext cx="6984604" cy="47089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0" b="1" dirty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วิธี</a:t>
            </a:r>
            <a:r>
              <a:rPr lang="th-TH" sz="20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คัดเลือก</a:t>
            </a:r>
          </a:p>
          <a:p>
            <a:pPr algn="ctr"/>
            <a:r>
              <a:rPr lang="th-TH" sz="10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ข้อ ๗๕</a:t>
            </a:r>
            <a:endParaRPr lang="th-TH" sz="10000" b="1" dirty="0">
              <a:ln w="10160">
                <a:solidFill>
                  <a:srgbClr val="92AA4C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83284" y="719168"/>
            <a:ext cx="5835292" cy="2062103"/>
            <a:chOff x="283284" y="719168"/>
            <a:chExt cx="5835292" cy="2062103"/>
          </a:xfrm>
        </p:grpSpPr>
        <p:sp>
          <p:nvSpPr>
            <p:cNvPr id="3" name="Right Arrow 2"/>
            <p:cNvSpPr/>
            <p:nvPr/>
          </p:nvSpPr>
          <p:spPr>
            <a:xfrm>
              <a:off x="5565421" y="1591734"/>
              <a:ext cx="553155" cy="428978"/>
            </a:xfrm>
            <a:prstGeom prst="rightArrow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280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83284" y="719168"/>
              <a:ext cx="5238045" cy="206210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th-TH" sz="320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มีผู้ยื่นข้อเสนอเพียงรายเดียวหรือมีผู้ยื่นข้อเสนอหลายรายแต่ถูกต้อง</a:t>
              </a:r>
            </a:p>
            <a:p>
              <a:pPr algn="ctr" defTabSz="914400"/>
              <a:r>
                <a:rPr lang="th-TH" sz="320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ตรงตามเงื่อนไขที่กำหนดในหนังสือเชิญชวนเพียงรายเดียว</a:t>
              </a:r>
              <a:endParaRPr lang="th-TH" sz="32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180667" y="101600"/>
            <a:ext cx="3843866" cy="2206977"/>
            <a:chOff x="6180667" y="101600"/>
            <a:chExt cx="3843866" cy="2206977"/>
          </a:xfrm>
        </p:grpSpPr>
        <p:sp>
          <p:nvSpPr>
            <p:cNvPr id="4" name="Oval 3"/>
            <p:cNvSpPr/>
            <p:nvPr/>
          </p:nvSpPr>
          <p:spPr>
            <a:xfrm>
              <a:off x="6180667" y="1281288"/>
              <a:ext cx="2477910" cy="102728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err="1" smtClean="0">
                  <a:solidFill>
                    <a:prstClr val="white"/>
                  </a:solidFill>
                </a:rPr>
                <a:t>คกก</a:t>
              </a:r>
              <a:r>
                <a:rPr lang="th-TH" sz="3200" b="1" dirty="0" smtClean="0">
                  <a:solidFill>
                    <a:prstClr val="white"/>
                  </a:solidFill>
                </a:rPr>
                <a:t>.</a:t>
              </a:r>
              <a:endParaRPr lang="th-TH" sz="3200" b="1" dirty="0">
                <a:solidFill>
                  <a:prstClr val="white"/>
                </a:solidFill>
              </a:endParaRPr>
            </a:p>
          </p:txBody>
        </p:sp>
        <p:sp>
          <p:nvSpPr>
            <p:cNvPr id="9" name="Rectangular Callout 8"/>
            <p:cNvSpPr/>
            <p:nvPr/>
          </p:nvSpPr>
          <p:spPr>
            <a:xfrm>
              <a:off x="6355644" y="101600"/>
              <a:ext cx="3668889" cy="1027289"/>
            </a:xfrm>
            <a:prstGeom prst="wedgeRectCallout">
              <a:avLst>
                <a:gd name="adj1" fmla="val -29449"/>
                <a:gd name="adj2" fmla="val 76374"/>
              </a:avLst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914400"/>
              <a:r>
                <a:rPr lang="th-TH" sz="2800" b="1" dirty="0" smtClean="0">
                  <a:solidFill>
                    <a:prstClr val="black"/>
                  </a:solidFill>
                </a:rPr>
                <a:t>๑. ยกเลิก  หรือ</a:t>
              </a:r>
            </a:p>
            <a:p>
              <a:pPr defTabSz="914400"/>
              <a:r>
                <a:rPr lang="th-TH" sz="2800" b="1" dirty="0" smtClean="0">
                  <a:solidFill>
                    <a:prstClr val="black"/>
                  </a:solidFill>
                </a:rPr>
                <a:t>๒. มีเหตุผลดำเนินการต่อ (ไม่ยกเลิก)</a:t>
              </a:r>
              <a:endParaRPr lang="th-TH" sz="28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99686" y="2935969"/>
            <a:ext cx="5797374" cy="1938992"/>
            <a:chOff x="259645" y="2943464"/>
            <a:chExt cx="5797374" cy="1938992"/>
          </a:xfrm>
        </p:grpSpPr>
        <p:sp>
          <p:nvSpPr>
            <p:cNvPr id="7" name="Right Arrow 6"/>
            <p:cNvSpPr/>
            <p:nvPr/>
          </p:nvSpPr>
          <p:spPr>
            <a:xfrm>
              <a:off x="5503864" y="3546635"/>
              <a:ext cx="553155" cy="428978"/>
            </a:xfrm>
            <a:prstGeom prst="rightArrow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9645" y="2943464"/>
              <a:ext cx="5215465" cy="193899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defTabSz="914400"/>
              <a:r>
                <a:rPr lang="th-TH" sz="280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   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ใน</a:t>
              </a:r>
              <a:r>
                <a:rPr lang="th-TH" sz="28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กรณีที่ไม่มีผู้ยื่นข้อเสนอหรือ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มี แต่</a:t>
              </a:r>
              <a:r>
                <a:rPr lang="th-TH" sz="28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ไม่ถูกต้องตรงตามเงื่อนไขที่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กำหนด</a:t>
              </a:r>
              <a:r>
                <a:rPr lang="th-TH" sz="2800" b="1" u="sng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ใน</a:t>
              </a:r>
              <a:r>
                <a:rPr lang="th-TH" sz="3200" b="1" u="sng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หนังสือเชิญชวน</a:t>
              </a:r>
              <a:r>
                <a:rPr lang="th-TH" sz="28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ให้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เสนอ ผอ.</a:t>
              </a:r>
              <a:r>
                <a:rPr lang="th-TH" sz="2800" b="1" dirty="0" err="1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ร.ร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.ผ่าน หน.</a:t>
              </a:r>
              <a:r>
                <a:rPr lang="th-TH" sz="2800" b="1" dirty="0" err="1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จนท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.เพื่อ</a:t>
              </a:r>
              <a:r>
                <a:rPr lang="th-TH" sz="28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ยกเลิกการคัดเลือกครั้งนั้น </a:t>
              </a:r>
              <a:r>
                <a:rPr lang="th-TH" sz="28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 </a:t>
              </a:r>
              <a:endParaRPr lang="th-TH" sz="2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118580" y="1765541"/>
            <a:ext cx="4120442" cy="2506130"/>
            <a:chOff x="6107290" y="1704623"/>
            <a:chExt cx="4120442" cy="2506130"/>
          </a:xfrm>
        </p:grpSpPr>
        <p:sp>
          <p:nvSpPr>
            <p:cNvPr id="8" name="Oval 7"/>
            <p:cNvSpPr/>
            <p:nvPr/>
          </p:nvSpPr>
          <p:spPr>
            <a:xfrm>
              <a:off x="6107290" y="3183464"/>
              <a:ext cx="1964265" cy="102728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200" b="1" dirty="0" err="1" smtClean="0">
                  <a:solidFill>
                    <a:prstClr val="white"/>
                  </a:solidFill>
                </a:rPr>
                <a:t>คกก</a:t>
              </a:r>
              <a:r>
                <a:rPr lang="th-TH" sz="3200" b="1" dirty="0" smtClean="0">
                  <a:solidFill>
                    <a:prstClr val="white"/>
                  </a:solidFill>
                </a:rPr>
                <a:t>.</a:t>
              </a:r>
              <a:endParaRPr lang="th-TH" sz="3200" b="1" dirty="0">
                <a:solidFill>
                  <a:prstClr val="white"/>
                </a:solidFill>
              </a:endParaRPr>
            </a:p>
          </p:txBody>
        </p:sp>
        <p:sp>
          <p:nvSpPr>
            <p:cNvPr id="15" name="Rounded Rectangular Callout 14"/>
            <p:cNvSpPr/>
            <p:nvPr/>
          </p:nvSpPr>
          <p:spPr>
            <a:xfrm>
              <a:off x="8726310" y="1704623"/>
              <a:ext cx="1501422" cy="1049866"/>
            </a:xfrm>
            <a:prstGeom prst="wedgeRoundRectCallout">
              <a:avLst>
                <a:gd name="adj1" fmla="val -101284"/>
                <a:gd name="adj2" fmla="val 123790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800" b="1" dirty="0" smtClean="0">
                  <a:solidFill>
                    <a:prstClr val="black"/>
                  </a:solidFill>
                </a:rPr>
                <a:t>เสนอยกเลิก</a:t>
              </a:r>
              <a:endParaRPr lang="th-TH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8060266" y="3454398"/>
              <a:ext cx="519289" cy="530578"/>
            </a:xfrm>
            <a:prstGeom prst="rightArrow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sp>
        <p:nvSpPr>
          <p:cNvPr id="20" name="Oval 19"/>
          <p:cNvSpPr/>
          <p:nvPr/>
        </p:nvSpPr>
        <p:spPr>
          <a:xfrm>
            <a:off x="10521246" y="4679241"/>
            <a:ext cx="1670754" cy="1027289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800" b="1" dirty="0" err="1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จนท</a:t>
            </a:r>
            <a:r>
              <a:rPr lang="th-TH" sz="2800" b="1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endParaRPr lang="th-TH" b="1" dirty="0">
              <a:solidFill>
                <a:prstClr val="black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0171292" y="3296352"/>
            <a:ext cx="2020708" cy="1365957"/>
            <a:chOff x="10171292" y="3296352"/>
            <a:chExt cx="2020708" cy="1365957"/>
          </a:xfrm>
        </p:grpSpPr>
        <p:sp>
          <p:nvSpPr>
            <p:cNvPr id="13" name="Oval 12"/>
            <p:cNvSpPr/>
            <p:nvPr/>
          </p:nvSpPr>
          <p:spPr>
            <a:xfrm>
              <a:off x="10521246" y="3296352"/>
              <a:ext cx="1670754" cy="1027289"/>
            </a:xfrm>
            <a:prstGeom prst="ellipse">
              <a:avLst/>
            </a:prstGeom>
            <a:solidFill>
              <a:srgbClr val="990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800" b="1" dirty="0" smtClean="0">
                  <a:ln w="0"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หน.</a:t>
              </a:r>
              <a:r>
                <a:rPr lang="th-TH" sz="2800" b="1" dirty="0" err="1" smtClean="0">
                  <a:ln w="0"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จนท</a:t>
              </a:r>
              <a:r>
                <a:rPr lang="th-TH" sz="2800" b="1" dirty="0" smtClean="0">
                  <a:ln w="0"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.</a:t>
              </a:r>
              <a:endParaRPr lang="th-TH" b="1" dirty="0">
                <a:solidFill>
                  <a:prstClr val="white"/>
                </a:solidFill>
              </a:endParaRPr>
            </a:p>
          </p:txBody>
        </p:sp>
        <p:sp>
          <p:nvSpPr>
            <p:cNvPr id="18" name="Down Arrow 17"/>
            <p:cNvSpPr/>
            <p:nvPr/>
          </p:nvSpPr>
          <p:spPr>
            <a:xfrm rot="16200000">
              <a:off x="10126136" y="3646310"/>
              <a:ext cx="474133" cy="383822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21" name="Down Arrow 20"/>
            <p:cNvSpPr/>
            <p:nvPr/>
          </p:nvSpPr>
          <p:spPr>
            <a:xfrm>
              <a:off x="11187289" y="4357509"/>
              <a:ext cx="428978" cy="304800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247467" y="5034843"/>
            <a:ext cx="3747910" cy="1676401"/>
            <a:chOff x="7337778" y="4199465"/>
            <a:chExt cx="3747910" cy="1676401"/>
          </a:xfrm>
        </p:grpSpPr>
        <p:sp>
          <p:nvSpPr>
            <p:cNvPr id="17" name="Rounded Rectangular Callout 16"/>
            <p:cNvSpPr/>
            <p:nvPr/>
          </p:nvSpPr>
          <p:spPr>
            <a:xfrm>
              <a:off x="7337778" y="4978400"/>
              <a:ext cx="3747910" cy="897466"/>
            </a:xfrm>
            <a:prstGeom prst="wedgeRoundRectCallout">
              <a:avLst>
                <a:gd name="adj1" fmla="val 62879"/>
                <a:gd name="adj2" fmla="val -66819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80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โดยวิธีเฉพาะเจาะจงตามมาตรา ๕๖ วรรคหนึ่ง (๒) (ก)</a:t>
              </a:r>
              <a:endParaRPr lang="th-TH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22" name="Down Arrow 21"/>
            <p:cNvSpPr/>
            <p:nvPr/>
          </p:nvSpPr>
          <p:spPr>
            <a:xfrm rot="5400000">
              <a:off x="10199509" y="4261554"/>
              <a:ext cx="428978" cy="304800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128000" y="4667955"/>
            <a:ext cx="2111022" cy="1027289"/>
            <a:chOff x="8128000" y="4667955"/>
            <a:chExt cx="2111022" cy="1027289"/>
          </a:xfrm>
        </p:grpSpPr>
        <p:sp>
          <p:nvSpPr>
            <p:cNvPr id="19" name="Oval 18"/>
            <p:cNvSpPr/>
            <p:nvPr/>
          </p:nvSpPr>
          <p:spPr>
            <a:xfrm>
              <a:off x="8444089" y="4667955"/>
              <a:ext cx="1794933" cy="1027289"/>
            </a:xfrm>
            <a:prstGeom prst="ellipse">
              <a:avLst/>
            </a:prstGeom>
            <a:solidFill>
              <a:srgbClr val="990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800" b="1" dirty="0" smtClean="0">
                  <a:ln w="0"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 หน.</a:t>
              </a:r>
              <a:r>
                <a:rPr lang="th-TH" sz="2800" b="1" dirty="0" err="1" smtClean="0">
                  <a:ln w="0"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จนท</a:t>
              </a:r>
              <a:r>
                <a:rPr lang="th-TH" sz="2800" b="1" dirty="0" smtClean="0">
                  <a:ln w="0"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.</a:t>
              </a:r>
              <a:endParaRPr lang="th-TH" b="1" dirty="0">
                <a:solidFill>
                  <a:prstClr val="white"/>
                </a:solidFill>
              </a:endParaRPr>
            </a:p>
          </p:txBody>
        </p:sp>
        <p:sp>
          <p:nvSpPr>
            <p:cNvPr id="23" name="Down Arrow 22"/>
            <p:cNvSpPr/>
            <p:nvPr/>
          </p:nvSpPr>
          <p:spPr>
            <a:xfrm rot="5400000">
              <a:off x="8065911" y="5074353"/>
              <a:ext cx="428978" cy="304800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sp>
        <p:nvSpPr>
          <p:cNvPr id="24" name="Oval 23"/>
          <p:cNvSpPr/>
          <p:nvPr/>
        </p:nvSpPr>
        <p:spPr>
          <a:xfrm>
            <a:off x="6344354" y="4730042"/>
            <a:ext cx="1800577" cy="1027289"/>
          </a:xfrm>
          <a:prstGeom prst="ellipse">
            <a:avLst/>
          </a:prstGeom>
          <a:solidFill>
            <a:srgbClr val="1502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ผอ.</a:t>
            </a:r>
            <a:r>
              <a:rPr lang="th-TH" sz="2800" b="1" dirty="0" err="1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ร.ร</a:t>
            </a:r>
            <a:r>
              <a:rPr lang="th-TH" sz="2800" b="1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endParaRPr lang="th-TH" b="1" dirty="0">
              <a:solidFill>
                <a:prstClr val="white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536859" y="1783644"/>
            <a:ext cx="3440650" cy="2556959"/>
            <a:chOff x="8536859" y="1783644"/>
            <a:chExt cx="3440650" cy="2556959"/>
          </a:xfrm>
        </p:grpSpPr>
        <p:sp>
          <p:nvSpPr>
            <p:cNvPr id="14" name="Oval 13"/>
            <p:cNvSpPr/>
            <p:nvPr/>
          </p:nvSpPr>
          <p:spPr>
            <a:xfrm>
              <a:off x="8536859" y="3313314"/>
              <a:ext cx="1800577" cy="1027289"/>
            </a:xfrm>
            <a:prstGeom prst="ellipse">
              <a:avLst/>
            </a:prstGeom>
            <a:solidFill>
              <a:srgbClr val="15024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800" b="1" dirty="0" smtClean="0">
                  <a:ln w="0"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ผอ.</a:t>
              </a:r>
              <a:r>
                <a:rPr lang="th-TH" sz="2800" b="1" dirty="0" err="1" smtClean="0">
                  <a:ln w="0"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ร.ร</a:t>
              </a:r>
              <a:r>
                <a:rPr lang="th-TH" sz="2800" b="1" dirty="0" smtClean="0">
                  <a:ln w="0"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rowallia New" panose="020B0604020202020204" pitchFamily="34" charset="-34"/>
                  <a:cs typeface="Browallia New" panose="020B0604020202020204" pitchFamily="34" charset="-34"/>
                </a:rPr>
                <a:t>.</a:t>
              </a:r>
              <a:endParaRPr lang="th-TH" b="1" dirty="0">
                <a:solidFill>
                  <a:prstClr val="white"/>
                </a:solidFill>
              </a:endParaRPr>
            </a:p>
          </p:txBody>
        </p:sp>
        <p:sp>
          <p:nvSpPr>
            <p:cNvPr id="32" name="Rounded Rectangular Callout 31"/>
            <p:cNvSpPr/>
            <p:nvPr/>
          </p:nvSpPr>
          <p:spPr>
            <a:xfrm>
              <a:off x="10476087" y="1783644"/>
              <a:ext cx="1501422" cy="1049866"/>
            </a:xfrm>
            <a:prstGeom prst="wedgeRoundRectCallout">
              <a:avLst>
                <a:gd name="adj1" fmla="val -95511"/>
                <a:gd name="adj2" fmla="val 100891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800" b="1" dirty="0" smtClean="0">
                  <a:solidFill>
                    <a:prstClr val="black"/>
                  </a:solidFill>
                </a:rPr>
                <a:t>อนุมัติยกเลิก</a:t>
              </a:r>
              <a:endParaRPr lang="th-TH" sz="2800" b="1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8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635000"/>
            <a:ext cx="11252200" cy="5588000"/>
          </a:xfrm>
          <a:prstGeom prst="rect">
            <a:avLst/>
          </a:prstGeom>
        </p:spPr>
      </p:pic>
      <p:sp>
        <p:nvSpPr>
          <p:cNvPr id="2" name="Bevel 1"/>
          <p:cNvSpPr/>
          <p:nvPr/>
        </p:nvSpPr>
        <p:spPr>
          <a:xfrm>
            <a:off x="941211" y="2534356"/>
            <a:ext cx="7631289" cy="191911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4800" b="1" dirty="0" smtClean="0">
                <a:solidFill>
                  <a:prstClr val="white"/>
                </a:solidFill>
              </a:rPr>
              <a:t>การทำข้อตกลงเป็นหนังสือ การทำสัญญาและหลักประกัน  มาตรา ๙๖ ข้อ  ๑๖๑ -๑๗๔</a:t>
            </a:r>
            <a:endParaRPr lang="th-TH" sz="4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08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4933" y="1399820"/>
            <a:ext cx="885048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th-TH" sz="25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๑๖๑</a:t>
            </a:r>
            <a:endParaRPr lang="th-TH" sz="25000" b="1" dirty="0">
              <a:ln w="10160">
                <a:solidFill>
                  <a:srgbClr val="92AA4C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6844" y="1266087"/>
            <a:ext cx="8658578" cy="230832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914400"/>
            <a:r>
              <a:rPr lang="th-TH" sz="36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	ข้อ </a:t>
            </a:r>
            <a:r>
              <a:rPr lang="th-TH" sz="36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๑๖๑ การลงนามในสัญญาและการแก้ไขสัญญาตามระเบียบนี้ เป็นอำนาจ</a:t>
            </a:r>
            <a:r>
              <a:rPr lang="th-TH" sz="36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ของ ผอ.</a:t>
            </a:r>
            <a:r>
              <a:rPr lang="th-TH" sz="3600" dirty="0" err="1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ร.ร</a:t>
            </a:r>
            <a:r>
              <a:rPr lang="th-TH" sz="36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. /ผอ.</a:t>
            </a:r>
            <a:r>
              <a:rPr lang="th-TH" sz="3600" dirty="0" err="1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สพท</a:t>
            </a:r>
            <a:r>
              <a:rPr lang="th-TH" sz="36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endParaRPr lang="th-TH" sz="360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defTabSz="914400"/>
            <a:r>
              <a:rPr lang="th-TH" sz="36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	การ</a:t>
            </a:r>
            <a:r>
              <a:rPr lang="th-TH" sz="36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ลงนามในสัญญาตามวรรคหนึ่ง จะกระทำได้เมื่อพ้นระยะเวลาการอุทธรณ์ตามมาตรา </a:t>
            </a:r>
            <a:r>
              <a:rPr lang="th-TH" sz="36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๖๖ วรรค</a:t>
            </a:r>
            <a:r>
              <a:rPr lang="th-TH" sz="36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สอง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1433688" y="3905795"/>
            <a:ext cx="8885969" cy="2754650"/>
          </a:xfrm>
          <a:prstGeom prst="wedgeRectCallout">
            <a:avLst>
              <a:gd name="adj1" fmla="val 13776"/>
              <a:gd name="adj2" fmla="val -7040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914400"/>
            <a:r>
              <a:rPr lang="th-TH" sz="2800" b="1" dirty="0" smtClean="0">
                <a:ln w="0"/>
                <a:solidFill>
                  <a:srgbClr val="002060"/>
                </a:solidFill>
              </a:rPr>
              <a:t>	การ</a:t>
            </a:r>
            <a:r>
              <a:rPr lang="th-TH" sz="2800" b="1" dirty="0">
                <a:ln w="0"/>
                <a:solidFill>
                  <a:srgbClr val="002060"/>
                </a:solidFill>
              </a:rPr>
              <a:t>ลงนามในสัญญาจัดซื้อจัดจ้างจะกระทำได้ต่อเมื่อล่วงพ้นระยะเวลาอุทธรณ์และไม่มีผู้ใด</a:t>
            </a:r>
            <a:r>
              <a:rPr lang="th-TH" sz="2800" b="1" dirty="0" smtClean="0">
                <a:ln w="0"/>
                <a:solidFill>
                  <a:srgbClr val="002060"/>
                </a:solidFill>
              </a:rPr>
              <a:t>อุทธรณ์ ตาม</a:t>
            </a:r>
            <a:r>
              <a:rPr lang="th-TH" sz="2800" b="1" dirty="0">
                <a:ln w="0"/>
                <a:solidFill>
                  <a:srgbClr val="002060"/>
                </a:solidFill>
              </a:rPr>
              <a:t>มาตรา ๑๑๗ </a:t>
            </a:r>
            <a:r>
              <a:rPr lang="th-TH" sz="2800" b="1" u="sng" dirty="0" smtClean="0">
                <a:ln w="0"/>
                <a:solidFill>
                  <a:srgbClr val="002060"/>
                </a:solidFill>
              </a:rPr>
              <a:t>(ภายใน ๗ วันทำการนับแต่วันประกาศผลการจัดซื้อจัดจ้างในระบบเครือข่ายสารสนเทศของกรมบัญชีกลาง)</a:t>
            </a:r>
            <a:r>
              <a:rPr lang="th-TH" sz="2800" b="1" dirty="0" smtClean="0">
                <a:ln w="0"/>
                <a:solidFill>
                  <a:srgbClr val="002060"/>
                </a:solidFill>
              </a:rPr>
              <a:t> หรือ</a:t>
            </a:r>
            <a:r>
              <a:rPr lang="th-TH" sz="2800" b="1" dirty="0">
                <a:ln w="0"/>
                <a:solidFill>
                  <a:srgbClr val="002060"/>
                </a:solidFill>
              </a:rPr>
              <a:t>ในกรณีที่มีการอุทธรณ์ เมื่อหน่วยงานของรัฐได้รับแจ้งจากคณะกรรมการ</a:t>
            </a:r>
            <a:r>
              <a:rPr lang="th-TH" sz="2800" b="1" dirty="0" smtClean="0">
                <a:ln w="0"/>
                <a:solidFill>
                  <a:srgbClr val="002060"/>
                </a:solidFill>
              </a:rPr>
              <a:t>พิจารณาอุทธรณ์</a:t>
            </a:r>
            <a:r>
              <a:rPr lang="th-TH" sz="2800" b="1" dirty="0">
                <a:ln w="0"/>
                <a:solidFill>
                  <a:srgbClr val="002060"/>
                </a:solidFill>
              </a:rPr>
              <a:t>ให้ทำการจัดซื้อจัดจ้างต่อไปได้ เว้นแต่การจัดซื้อจัดจ้างที่มีความจำเป็นเร่งด่วนตามมาตรา </a:t>
            </a:r>
            <a:r>
              <a:rPr lang="th-TH" sz="2800" b="1" dirty="0" smtClean="0">
                <a:ln w="0"/>
                <a:solidFill>
                  <a:srgbClr val="002060"/>
                </a:solidFill>
              </a:rPr>
              <a:t>๕๖(</a:t>
            </a:r>
            <a:r>
              <a:rPr lang="th-TH" sz="2800" b="1" dirty="0">
                <a:ln w="0"/>
                <a:solidFill>
                  <a:srgbClr val="002060"/>
                </a:solidFill>
              </a:rPr>
              <a:t>๑) (ค) หรือการจัดซื้อจัดจ้างโดยวิธีเฉพาะเจาะจง หรือการจัดซื้อจัดจ้างที่มีวงเงินเล็กน้อยตามที่</a:t>
            </a:r>
            <a:r>
              <a:rPr lang="th-TH" sz="2800" b="1" dirty="0" smtClean="0">
                <a:ln w="0"/>
                <a:solidFill>
                  <a:srgbClr val="002060"/>
                </a:solidFill>
              </a:rPr>
              <a:t>กำหนดใน</a:t>
            </a:r>
            <a:r>
              <a:rPr lang="th-TH" sz="2800" b="1" dirty="0">
                <a:ln w="0"/>
                <a:solidFill>
                  <a:srgbClr val="002060"/>
                </a:solidFill>
              </a:rPr>
              <a:t>กฎกระทรวงที่ออกตามมาตรา ๙๖ วรรคสอง</a:t>
            </a:r>
          </a:p>
        </p:txBody>
      </p:sp>
    </p:spTree>
    <p:extLst>
      <p:ext uri="{BB962C8B-B14F-4D97-AF65-F5344CB8AC3E}">
        <p14:creationId xmlns:p14="http://schemas.microsoft.com/office/powerpoint/2010/main" val="146968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2086" y="1733236"/>
            <a:ext cx="95141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th-TH" sz="20000" b="1" spc="50" dirty="0" smtClean="0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มาตรา ๙๖</a:t>
            </a:r>
            <a:endParaRPr lang="th-TH" sz="20000" b="1" spc="50" dirty="0">
              <a:ln w="0"/>
              <a:solidFill>
                <a:srgbClr val="E7E6E6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3410174" y="1648308"/>
            <a:ext cx="4862457" cy="3023449"/>
            <a:chOff x="3410174" y="1648308"/>
            <a:chExt cx="4862457" cy="3023449"/>
          </a:xfrm>
        </p:grpSpPr>
        <p:grpSp>
          <p:nvGrpSpPr>
            <p:cNvPr id="27" name="Group 26"/>
            <p:cNvGrpSpPr/>
            <p:nvPr/>
          </p:nvGrpSpPr>
          <p:grpSpPr>
            <a:xfrm>
              <a:off x="3700630" y="1648308"/>
              <a:ext cx="4572001" cy="3023449"/>
              <a:chOff x="3840480" y="204397"/>
              <a:chExt cx="4812057" cy="2721683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3840480" y="204397"/>
                <a:ext cx="4744122" cy="2721683"/>
                <a:chOff x="739813" y="721922"/>
                <a:chExt cx="633653" cy="506923"/>
              </a:xfrm>
              <a:solidFill>
                <a:srgbClr val="0000CC"/>
              </a:solidFill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</p:grpSpPr>
            <p:sp>
              <p:nvSpPr>
                <p:cNvPr id="21" name="Rounded Rectangle 20"/>
                <p:cNvSpPr/>
                <p:nvPr/>
              </p:nvSpPr>
              <p:spPr>
                <a:xfrm>
                  <a:off x="739813" y="721922"/>
                  <a:ext cx="633653" cy="506923"/>
                </a:xfrm>
                <a:prstGeom prst="roundRect">
                  <a:avLst>
                    <a:gd name="adj" fmla="val 10000"/>
                  </a:avLst>
                </a:prstGeom>
                <a:grpFill/>
                <a:sp3d contourW="19050" prstMaterial="metal">
                  <a:bevelT w="88900" h="203200"/>
                  <a:bevelB w="165100" h="2540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2" name="Rounded Rectangle 4"/>
                <p:cNvSpPr/>
                <p:nvPr/>
              </p:nvSpPr>
              <p:spPr>
                <a:xfrm>
                  <a:off x="754660" y="736769"/>
                  <a:ext cx="603959" cy="477229"/>
                </a:xfrm>
                <a:prstGeom prst="rect">
                  <a:avLst/>
                </a:prstGeom>
                <a:grpFill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0480" tIns="30480" rIns="30480" bIns="30480" numCol="1" spcCol="1270" anchor="ctr" anchorCtr="0">
                  <a:noAutofit/>
                </a:bodyPr>
                <a:lstStyle/>
                <a:p>
                  <a:pPr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th-TH" sz="16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8" name="TextBox 17"/>
              <p:cNvSpPr txBox="1"/>
              <p:nvPr/>
            </p:nvSpPr>
            <p:spPr>
              <a:xfrm>
                <a:off x="3961637" y="347509"/>
                <a:ext cx="4690900" cy="2410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800" b="1" dirty="0" smtClean="0">
                    <a:solidFill>
                      <a:prstClr val="white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(</a:t>
                </a:r>
                <a:r>
                  <a:rPr lang="th-TH" sz="2800" b="1" dirty="0">
                    <a:solidFill>
                      <a:prstClr val="white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๑) การจัดซื้อจัดจ้างโดยวิธีคัดเลือกตามมาตรา ๕๖ (๑) </a:t>
                </a:r>
                <a:r>
                  <a:rPr lang="th-TH" sz="2800" b="1" dirty="0">
                    <a:solidFill>
                      <a:srgbClr val="FF0066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(ข)</a:t>
                </a:r>
                <a:r>
                  <a:rPr lang="th-TH" sz="2800" b="1" dirty="0">
                    <a:solidFill>
                      <a:prstClr val="white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 (ค) </a:t>
                </a:r>
                <a:r>
                  <a:rPr lang="th-TH" sz="2800" b="1" dirty="0">
                    <a:solidFill>
                      <a:srgbClr val="FF0066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(ฉ) (ช) </a:t>
                </a:r>
                <a:r>
                  <a:rPr lang="th-TH" sz="2800" b="1" dirty="0">
                    <a:solidFill>
                      <a:prstClr val="white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หรือการจัดซื้อจัดจ้างโดยวิธีเฉพาะเจาะจงตามมาตรา ๕๖ (๒) (ข</a:t>
                </a:r>
                <a:r>
                  <a:rPr lang="th-TH" sz="2800" b="1" dirty="0" smtClean="0">
                    <a:solidFill>
                      <a:prstClr val="white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) </a:t>
                </a:r>
                <a:r>
                  <a:rPr lang="th-TH" sz="2800" b="1" dirty="0" smtClean="0">
                    <a:solidFill>
                      <a:srgbClr val="FF0066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(ค) </a:t>
                </a:r>
                <a:r>
                  <a:rPr lang="th-TH" sz="2800" b="1" dirty="0" smtClean="0">
                    <a:solidFill>
                      <a:prstClr val="white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(</a:t>
                </a:r>
                <a:r>
                  <a:rPr lang="th-TH" sz="2800" b="1" dirty="0">
                    <a:solidFill>
                      <a:prstClr val="white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  <a:r>
                  <a:rPr lang="th-TH" sz="2800" b="1" dirty="0" smtClean="0">
                    <a:solidFill>
                      <a:prstClr val="white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) </a:t>
                </a:r>
                <a:r>
                  <a:rPr lang="th-TH" sz="2800" b="1" dirty="0" smtClean="0">
                    <a:solidFill>
                      <a:srgbClr val="FF0066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(จ)</a:t>
                </a:r>
                <a:r>
                  <a:rPr lang="th-TH" sz="2800" b="1" dirty="0" smtClean="0">
                    <a:solidFill>
                      <a:prstClr val="white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 หรือ </a:t>
                </a:r>
                <a:r>
                  <a:rPr lang="th-TH" sz="2800" b="1" dirty="0">
                    <a:solidFill>
                      <a:prstClr val="white"/>
                    </a:solidFill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(ฉ) หรือการจ้างที่ปรึกษาโดยวิธีเฉพาะเจาะจงตามมาตรา ๗๐ (๓) (ข) </a:t>
                </a:r>
              </a:p>
            </p:txBody>
          </p:sp>
        </p:grpSp>
        <p:sp>
          <p:nvSpPr>
            <p:cNvPr id="48" name="Right Arrow 47"/>
            <p:cNvSpPr/>
            <p:nvPr/>
          </p:nvSpPr>
          <p:spPr>
            <a:xfrm>
              <a:off x="3410174" y="2614109"/>
              <a:ext cx="333487" cy="688489"/>
            </a:xfrm>
            <a:prstGeom prst="rightArrow">
              <a:avLst/>
            </a:prstGeom>
            <a:solidFill>
              <a:srgbClr val="333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sp>
        <p:nvSpPr>
          <p:cNvPr id="45" name="Rectangular Callout 44"/>
          <p:cNvSpPr/>
          <p:nvPr/>
        </p:nvSpPr>
        <p:spPr>
          <a:xfrm>
            <a:off x="3306576" y="4198882"/>
            <a:ext cx="4343399" cy="631302"/>
          </a:xfrm>
          <a:prstGeom prst="wedgeRectCallout">
            <a:avLst>
              <a:gd name="adj1" fmla="val 30277"/>
              <a:gd name="adj2" fmla="val -171250"/>
            </a:avLst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2800" b="1" dirty="0" smtClean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(จ) พัสดุ </a:t>
            </a:r>
            <a:r>
              <a:rPr lang="en-US" sz="2800" b="1" dirty="0" smtClean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Repeat Order</a:t>
            </a:r>
            <a:endParaRPr lang="th-TH" sz="2800" b="1" dirty="0">
              <a:solidFill>
                <a:prstClr val="black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50609" y="1376982"/>
            <a:ext cx="3345626" cy="3195018"/>
            <a:chOff x="268943" y="1376982"/>
            <a:chExt cx="3345626" cy="3195018"/>
          </a:xfrm>
        </p:grpSpPr>
        <p:sp>
          <p:nvSpPr>
            <p:cNvPr id="14" name="Oval 13"/>
            <p:cNvSpPr/>
            <p:nvPr/>
          </p:nvSpPr>
          <p:spPr>
            <a:xfrm>
              <a:off x="268943" y="1376982"/>
              <a:ext cx="3345626" cy="3195018"/>
            </a:xfrm>
            <a:prstGeom prst="ellipse">
              <a:avLst/>
            </a:prstGeom>
            <a:solidFill>
              <a:srgbClr val="0000CC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462184" y="1942830"/>
              <a:ext cx="3001382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th-TH" sz="2800" b="1" dirty="0">
                  <a:solidFill>
                    <a:prstClr val="white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โรงเรียน</a:t>
              </a:r>
              <a:r>
                <a:rPr lang="th-TH" sz="2800" b="1" u="sng" dirty="0">
                  <a:solidFill>
                    <a:prstClr val="white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อาจ</a:t>
              </a:r>
              <a:r>
                <a:rPr lang="th-TH" sz="2800" b="1" dirty="0">
                  <a:solidFill>
                    <a:prstClr val="white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จัดทำข้อตกลงเป็นหนังสือโดยไม่ทำตามแบบสัญญาตามมาตรา ๙๓ ก็ได้ เฉพาะในกรณีดังต่อไปนี้</a:t>
              </a:r>
            </a:p>
          </p:txBody>
        </p:sp>
      </p:grpSp>
      <p:sp>
        <p:nvSpPr>
          <p:cNvPr id="37" name="Rectangular Callout 36"/>
          <p:cNvSpPr/>
          <p:nvPr/>
        </p:nvSpPr>
        <p:spPr>
          <a:xfrm>
            <a:off x="374724" y="149478"/>
            <a:ext cx="5181599" cy="1640518"/>
          </a:xfrm>
          <a:prstGeom prst="wedgeRectCallout">
            <a:avLst>
              <a:gd name="adj1" fmla="val 50106"/>
              <a:gd name="adj2" fmla="val 86758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2800" b="1" dirty="0" smtClean="0">
                <a:solidFill>
                  <a:prstClr val="black"/>
                </a:solidFill>
              </a:rPr>
              <a:t>(ข) พัสดุที่ต้องการซื้อหรือจ้างมีคุณลักษณะเป็นพิเศษหรือซับซ้อนหรือต้องผลิตจำหน่าย ก่อสร้าง หรือให้บริการโดยผู้ประกอบการที่มีฝีมือโดยเฉพาะ หรือมีความชำนาญเป็นพิเศษหรือมีทักษะสูง และผู้ประกอบการนั้นมีจำนวนจำกัด</a:t>
            </a:r>
            <a:endParaRPr lang="th-TH" sz="2800" b="1" dirty="0">
              <a:solidFill>
                <a:prstClr val="black"/>
              </a:solidFill>
            </a:endParaRPr>
          </a:p>
        </p:txBody>
      </p:sp>
      <p:sp>
        <p:nvSpPr>
          <p:cNvPr id="38" name="Rectangular Callout 37"/>
          <p:cNvSpPr/>
          <p:nvPr/>
        </p:nvSpPr>
        <p:spPr>
          <a:xfrm>
            <a:off x="4539727" y="139849"/>
            <a:ext cx="4091490" cy="1640518"/>
          </a:xfrm>
          <a:prstGeom prst="wedgeRectCallout">
            <a:avLst>
              <a:gd name="adj1" fmla="val -14247"/>
              <a:gd name="adj2" fmla="val 84134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2800" b="1" dirty="0" smtClean="0">
                <a:solidFill>
                  <a:prstClr val="black"/>
                </a:solidFill>
              </a:rPr>
              <a:t>(ค)มีความจำเป็นเร่งด่วนที่ต้องใช้พัสดุนั้นอันเนื่องมาจากเกิดเหตุการณ์ที่ไม่อาจคาดหมายได้ ซึ่งหากใช้วิธีประกาศเชิญชวนทั่วไปจะทำให้ไม่ทันต่อความต้องการใช้พัสดุ</a:t>
            </a:r>
            <a:endParaRPr lang="th-TH" sz="2800" b="1" dirty="0">
              <a:solidFill>
                <a:prstClr val="black"/>
              </a:solidFill>
            </a:endParaRPr>
          </a:p>
        </p:txBody>
      </p:sp>
      <p:sp>
        <p:nvSpPr>
          <p:cNvPr id="39" name="Rectangular Callout 38"/>
          <p:cNvSpPr/>
          <p:nvPr/>
        </p:nvSpPr>
        <p:spPr>
          <a:xfrm>
            <a:off x="7091082" y="120128"/>
            <a:ext cx="4091490" cy="1640518"/>
          </a:xfrm>
          <a:prstGeom prst="wedgeRectCallout">
            <a:avLst>
              <a:gd name="adj1" fmla="val -64466"/>
              <a:gd name="adj2" fmla="val 85446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2800" b="1" dirty="0" smtClean="0">
                <a:solidFill>
                  <a:prstClr val="black"/>
                </a:solidFill>
              </a:rPr>
              <a:t>(ฉ)เป็นพัสดุใช้ในราชการลับหรือเป็นงานที่ต้องปกปิดเป็นความลับของหน่วยงานหรือที่เกี่ยวกับความมั่นคงของประเทศ</a:t>
            </a:r>
            <a:endParaRPr lang="th-TH" sz="2800" b="1" dirty="0">
              <a:solidFill>
                <a:prstClr val="black"/>
              </a:solidFill>
            </a:endParaRPr>
          </a:p>
        </p:txBody>
      </p:sp>
      <p:sp>
        <p:nvSpPr>
          <p:cNvPr id="40" name="Rectangular Callout 39"/>
          <p:cNvSpPr/>
          <p:nvPr/>
        </p:nvSpPr>
        <p:spPr>
          <a:xfrm>
            <a:off x="8179397" y="143436"/>
            <a:ext cx="4091490" cy="1640518"/>
          </a:xfrm>
          <a:prstGeom prst="wedgeRectCallout">
            <a:avLst>
              <a:gd name="adj1" fmla="val -81031"/>
              <a:gd name="adj2" fmla="val 92003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2800" b="1" dirty="0" smtClean="0">
                <a:solidFill>
                  <a:prstClr val="black"/>
                </a:solidFill>
              </a:rPr>
              <a:t>(ช)เป็นงานจ้างซ่อมพัสดุที่จำเป็นต้องถอดตรวจให้ทราบความชำรุดเสียหายเสียก่อนจึงจะประมาณค่าซ่อมได้</a:t>
            </a:r>
            <a:endParaRPr lang="th-TH" sz="2800" b="1" dirty="0">
              <a:solidFill>
                <a:prstClr val="black"/>
              </a:solidFill>
            </a:endParaRPr>
          </a:p>
        </p:txBody>
      </p:sp>
      <p:sp>
        <p:nvSpPr>
          <p:cNvPr id="41" name="Rectangular Callout 40"/>
          <p:cNvSpPr/>
          <p:nvPr/>
        </p:nvSpPr>
        <p:spPr>
          <a:xfrm>
            <a:off x="311971" y="4131537"/>
            <a:ext cx="4343399" cy="1709865"/>
          </a:xfrm>
          <a:prstGeom prst="wedgeRectCallout">
            <a:avLst>
              <a:gd name="adj1" fmla="val 73363"/>
              <a:gd name="adj2" fmla="val -90025"/>
            </a:avLst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2800" b="1" dirty="0" smtClean="0">
                <a:solidFill>
                  <a:prstClr val="black"/>
                </a:solidFill>
              </a:rPr>
              <a:t>(ข) มีการจัดซื้อจัดจ้างพัสดุที่มีการผลิต จำหน่าย ก่อสร้าง หรือให้บริการทั่วไป และมีวงเงินในการจัดซื้อจัดจ้างครั้งหนึ่งไม่เกินวงเงินตามที่กำหนดในกฎกระทรวง</a:t>
            </a:r>
            <a:endParaRPr lang="th-TH" sz="2800" b="1" dirty="0">
              <a:solidFill>
                <a:prstClr val="black"/>
              </a:solidFill>
            </a:endParaRPr>
          </a:p>
        </p:txBody>
      </p:sp>
      <p:sp>
        <p:nvSpPr>
          <p:cNvPr id="42" name="Rectangular Callout 41"/>
          <p:cNvSpPr/>
          <p:nvPr/>
        </p:nvSpPr>
        <p:spPr>
          <a:xfrm>
            <a:off x="1529378" y="4154846"/>
            <a:ext cx="4343399" cy="1858680"/>
          </a:xfrm>
          <a:prstGeom prst="wedgeRectCallout">
            <a:avLst>
              <a:gd name="adj1" fmla="val 54786"/>
              <a:gd name="adj2" fmla="val -85646"/>
            </a:avLst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2800" b="1" dirty="0" smtClean="0">
                <a:solidFill>
                  <a:prstClr val="black"/>
                </a:solidFill>
              </a:rPr>
              <a:t>(ค) มีผู้ประกอบการซึ่งมีคุณสมบัติโดยตรงเพียงรายเดียว หรือผู้ประกอบการซึ่งเป็นตัวแทนจำหน่ายหรือตัวแทนผู้ให้บริการโดยชอบด้วยกฎหมายเพียงรายเดียวในประเทศ และไม่มีพัสดุอื่นที่จะใช้ทดแทนได้</a:t>
            </a:r>
            <a:endParaRPr lang="th-TH" sz="2800" b="1" dirty="0">
              <a:solidFill>
                <a:prstClr val="black"/>
              </a:solidFill>
            </a:endParaRPr>
          </a:p>
        </p:txBody>
      </p:sp>
      <p:sp>
        <p:nvSpPr>
          <p:cNvPr id="43" name="Rectangular Callout 42"/>
          <p:cNvSpPr/>
          <p:nvPr/>
        </p:nvSpPr>
        <p:spPr>
          <a:xfrm>
            <a:off x="2456328" y="4156640"/>
            <a:ext cx="3839347" cy="1975220"/>
          </a:xfrm>
          <a:prstGeom prst="wedgeRectCallout">
            <a:avLst>
              <a:gd name="adj1" fmla="val 53921"/>
              <a:gd name="adj2" fmla="val -84589"/>
            </a:avLst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2800" b="1" dirty="0" smtClean="0">
                <a:solidFill>
                  <a:prstClr val="black"/>
                </a:solidFill>
              </a:rPr>
              <a:t>(ง</a:t>
            </a:r>
            <a:r>
              <a:rPr lang="th-TH" sz="2800" b="1" dirty="0">
                <a:solidFill>
                  <a:prstClr val="black"/>
                </a:solidFill>
              </a:rPr>
              <a:t>) มีความจำเป็นต้องใช้พัสดุโดยฉุกเฉิน เนื่องจากเกิดอุบัติภัย หรือภัยธรรมชาติ หรือเกิดโรคติดต่ออันตรายตาม กม.ว่าด้วยโรคติดต่อ</a:t>
            </a:r>
          </a:p>
        </p:txBody>
      </p:sp>
      <p:sp>
        <p:nvSpPr>
          <p:cNvPr id="46" name="Rectangular Callout 45"/>
          <p:cNvSpPr/>
          <p:nvPr/>
        </p:nvSpPr>
        <p:spPr>
          <a:xfrm>
            <a:off x="6047847" y="5195945"/>
            <a:ext cx="4757057" cy="398031"/>
          </a:xfrm>
          <a:prstGeom prst="wedgeRectCallout">
            <a:avLst>
              <a:gd name="adj1" fmla="val -15859"/>
              <a:gd name="adj2" fmla="val -484327"/>
            </a:avLst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2800" b="1" dirty="0" smtClean="0">
                <a:solidFill>
                  <a:prstClr val="black"/>
                </a:solidFill>
              </a:rPr>
              <a:t>(ฉ) เป็นพัสดุขายทอดตลาดโดยหน่วยงานของรัฐ</a:t>
            </a:r>
            <a:endParaRPr lang="th-TH" sz="2800" b="1" dirty="0">
              <a:solidFill>
                <a:prstClr val="black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077092" y="2029786"/>
            <a:ext cx="2969899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prstClr val="black"/>
                </a:solidFill>
              </a:rPr>
              <a:t>๕๖(๑) (ข) (ฉ) (ช) และ มาตรา ๕๖ (๒) (ค) และ (จ) แก้ไขตามประกาศ </a:t>
            </a:r>
            <a:r>
              <a:rPr lang="th-TH" sz="2800" b="1" dirty="0" err="1" smtClean="0">
                <a:solidFill>
                  <a:prstClr val="black"/>
                </a:solidFill>
              </a:rPr>
              <a:t>คกก</a:t>
            </a:r>
            <a:r>
              <a:rPr lang="th-TH" sz="2800" b="1" dirty="0" smtClean="0">
                <a:solidFill>
                  <a:prstClr val="black"/>
                </a:solidFill>
              </a:rPr>
              <a:t>.นโยบายการจัดซื้อจัดจ้าง(ฉบับที่ ๓) ประกาศ ณ วันที่ ๒๒ มิถุนายน ๒๕๖๑</a:t>
            </a:r>
            <a:endParaRPr lang="th-TH" sz="2800" b="1" dirty="0">
              <a:solidFill>
                <a:prstClr val="black"/>
              </a:solidFill>
            </a:endParaRPr>
          </a:p>
        </p:txBody>
      </p:sp>
      <p:sp>
        <p:nvSpPr>
          <p:cNvPr id="50" name="Rectangular Callout 49"/>
          <p:cNvSpPr/>
          <p:nvPr/>
        </p:nvSpPr>
        <p:spPr>
          <a:xfrm>
            <a:off x="7662724" y="4589055"/>
            <a:ext cx="4091490" cy="1123256"/>
          </a:xfrm>
          <a:prstGeom prst="wedgeRectCallout">
            <a:avLst>
              <a:gd name="adj1" fmla="val -50769"/>
              <a:gd name="adj2" fmla="val -87662"/>
            </a:avLst>
          </a:prstGeom>
          <a:solidFill>
            <a:srgbClr val="99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2800" b="1" dirty="0" smtClean="0">
                <a:solidFill>
                  <a:prstClr val="black"/>
                </a:solidFill>
              </a:rPr>
              <a:t>(ข) งานจ้างที่ปรึกษาที่มีวงเงินค่าจ้างครั้งหนึ่งไม่เกินวงเงินตามที่กำหนดในกฎกระทรวง</a:t>
            </a:r>
            <a:endParaRPr lang="th-TH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09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6" grpId="0" animBg="1"/>
      <p:bldP spid="46" grpId="1" animBg="1"/>
      <p:bldP spid="47" grpId="0" animBg="1"/>
      <p:bldP spid="50" grpId="0" animBg="1"/>
      <p:bldP spid="50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3709" y="1680299"/>
            <a:ext cx="859689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th-TH" sz="20000" b="1" spc="50" dirty="0" smtClean="0">
                <a:ln w="0"/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มาตรา ๙๖</a:t>
            </a:r>
            <a:endParaRPr lang="th-TH" sz="20000" b="1" spc="50" dirty="0">
              <a:ln w="0"/>
              <a:solidFill>
                <a:srgbClr val="E7E6E6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90562" y="3138733"/>
            <a:ext cx="9657542" cy="584775"/>
          </a:xfrm>
          <a:prstGeom prst="rect">
            <a:avLst/>
          </a:prstGeom>
          <a:solidFill>
            <a:srgbClr val="66FFFF"/>
          </a:solidFill>
          <a:ln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defTabSz="914400"/>
            <a:r>
              <a:rPr lang="th-TH" sz="3200" b="1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(๔) การเช่าซึ่งผู้เช่าไม่ต้องเสียเงินอื่นใดนอกจากค่าเช่า</a:t>
            </a:r>
            <a:endParaRPr lang="th-TH" sz="3200" b="1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0307" y="3942862"/>
            <a:ext cx="9606281" cy="584775"/>
          </a:xfrm>
          <a:prstGeom prst="rect">
            <a:avLst/>
          </a:prstGeom>
          <a:solidFill>
            <a:srgbClr val="66FFFF"/>
          </a:solidFill>
          <a:ln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defTabSz="914400"/>
            <a:r>
              <a:rPr lang="th-TH" sz="3200" b="1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(๕) กรณีอื่นตามที่ </a:t>
            </a:r>
            <a:r>
              <a:rPr lang="th-TH" sz="3200" b="1" dirty="0" err="1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คกก</a:t>
            </a:r>
            <a:r>
              <a:rPr lang="th-TH" sz="3200" b="1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.นโยบายประกาศกำหนดในราชกิจจา</a:t>
            </a:r>
            <a:r>
              <a:rPr lang="th-TH" sz="3200" b="1" dirty="0" err="1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นุเบกษา</a:t>
            </a:r>
            <a:endParaRPr lang="th-TH" sz="3200" b="1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8311" y="4758830"/>
            <a:ext cx="9569094" cy="1569660"/>
          </a:xfrm>
          <a:prstGeom prst="rect">
            <a:avLst/>
          </a:prstGeom>
          <a:solidFill>
            <a:srgbClr val="66FFFF"/>
          </a:solidFill>
          <a:ln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defTabSz="914400"/>
            <a:r>
              <a:rPr lang="th-TH" sz="3200" b="1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ในกรณีที่การจัดซื้อจัดจ้างมีวงเงินเล็กน้อยตามที่กำหนดในกฎกระทรวงจะไม่ทำข้อตกลงเป็นหนังสือไว้ต่อกันก็ได้ แต่ต้องมีหลักฐานในการจัดซื้อจัดจ้างนั้น</a:t>
            </a:r>
            <a:endParaRPr lang="th-TH" sz="3200" b="1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7437" y="1799215"/>
            <a:ext cx="9557657" cy="1077218"/>
          </a:xfrm>
          <a:prstGeom prst="rect">
            <a:avLst/>
          </a:prstGeom>
          <a:solidFill>
            <a:srgbClr val="66FFFF"/>
          </a:solidFill>
          <a:ln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defTabSz="914400"/>
            <a:r>
              <a:rPr lang="th-TH" sz="3200" b="1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(๓) กรณีที่คู่สัญญาสามารถส่งมอบพัสดุได้ครบถ้วน</a:t>
            </a:r>
            <a:r>
              <a:rPr lang="th-TH" sz="3200" b="1" u="sng" dirty="0" smtClean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ภายในห้าวัน</a:t>
            </a:r>
          </a:p>
          <a:p>
            <a:pPr defTabSz="914400"/>
            <a:r>
              <a:rPr lang="th-TH" sz="3200" b="1" u="sng" dirty="0" smtClean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ทำการ</a:t>
            </a:r>
            <a:r>
              <a:rPr lang="th-TH" sz="3200" b="1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นับตั้งแต่วันถัดจากวันทำข้อตกลงเป็นหนังสือ</a:t>
            </a:r>
            <a:endParaRPr lang="th-TH" sz="3200" b="1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8743" y="949875"/>
            <a:ext cx="9607845" cy="584775"/>
          </a:xfrm>
          <a:prstGeom prst="rect">
            <a:avLst/>
          </a:prstGeom>
          <a:solidFill>
            <a:srgbClr val="66FFFF"/>
          </a:solidFill>
          <a:ln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defTabSz="914400"/>
            <a:r>
              <a:rPr lang="th-TH" sz="3200" b="1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(๒) การจัดซื้อจัดจ้างจากหน่วยงานของรัฐ</a:t>
            </a:r>
            <a:endParaRPr lang="th-TH" sz="3200" b="1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5763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59859" y="430305"/>
            <a:ext cx="9810974" cy="98970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/>
              <a:t>การแจ้งจัดสรรงบประมาณประจำปี ๒๕๖๒ โครงการส่งเสริมการอ่านตามรอย</a:t>
            </a:r>
            <a:r>
              <a:rPr lang="th-TH" sz="2800" b="1" dirty="0" err="1" smtClean="0"/>
              <a:t>พระจริย</a:t>
            </a:r>
            <a:r>
              <a:rPr lang="th-TH" sz="2800" b="1" dirty="0" smtClean="0"/>
              <a:t>วัตรสมเด็จพระเทพรัตนราชสุดาฯ สยามบรมราชกุมารี ตามหนังสือ </a:t>
            </a:r>
            <a:r>
              <a:rPr lang="th-TH" sz="2800" b="1" dirty="0" err="1" smtClean="0"/>
              <a:t>สพฐ</a:t>
            </a:r>
            <a:r>
              <a:rPr lang="th-TH" sz="2800" b="1" dirty="0" smtClean="0"/>
              <a:t>. ที่ </a:t>
            </a:r>
            <a:r>
              <a:rPr lang="th-TH" sz="2800" b="1" dirty="0" err="1" smtClean="0"/>
              <a:t>ศธ</a:t>
            </a:r>
            <a:r>
              <a:rPr lang="th-TH" sz="2800" b="1" dirty="0" smtClean="0"/>
              <a:t> ๐๔๐๑๐/ว ๑๑๐๖ ลงวันที่ ๑๑ มีนาคม ๒๕๖๒</a:t>
            </a:r>
            <a:endParaRPr lang="th-TH" sz="28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1656678" y="2173052"/>
            <a:ext cx="9800216" cy="84985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 smtClean="0"/>
              <a:t>๑. งบดำเนินงาน เพื่อจัดซื้อหนังสือพระราชนิพนธ์ใน</a:t>
            </a:r>
            <a:r>
              <a:rPr lang="th-TH" sz="2800" b="1" dirty="0"/>
              <a:t>สมเด็จพระเทพรัตนราชสุดาฯ สยามบรมราชกุมารี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733774" y="3143033"/>
            <a:ext cx="9800216" cy="84985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 smtClean="0"/>
              <a:t>๒. ให้เสร็จสิ้นภายในเดือนมิถุนายน ๒๕๖๒  </a:t>
            </a:r>
            <a:endParaRPr lang="th-TH" sz="28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712260" y="4111221"/>
            <a:ext cx="9800216" cy="84985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 smtClean="0"/>
              <a:t>๓. ให้ดำเนินการจัดกิจกรรมรณรงค์ ติดตาม รายงานผลการดำเนินงานโครงการของเขตพื้นที่การศึกษาให้ </a:t>
            </a:r>
          </a:p>
          <a:p>
            <a:r>
              <a:rPr lang="th-TH" sz="2800" b="1" dirty="0"/>
              <a:t> </a:t>
            </a:r>
            <a:r>
              <a:rPr lang="th-TH" sz="2800" b="1" dirty="0" smtClean="0"/>
              <a:t>   </a:t>
            </a:r>
            <a:r>
              <a:rPr lang="th-TH" sz="2800" b="1" dirty="0" err="1" smtClean="0"/>
              <a:t>สพฐ</a:t>
            </a:r>
            <a:r>
              <a:rPr lang="th-TH" sz="2800" b="1" dirty="0" smtClean="0"/>
              <a:t>.ทราบ </a:t>
            </a:r>
            <a:endParaRPr lang="th-TH" sz="28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1712259" y="5133198"/>
            <a:ext cx="9800216" cy="84985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 smtClean="0"/>
              <a:t>๔. ให้ปฏิบัติตามระเบียบกระทรวงการคลังว่าด้วยการจัดซื้อจัดจ้างและการบริหารพัสดุภาครัฐ พ.ศ. ๒๕๖๐ โดย</a:t>
            </a:r>
          </a:p>
          <a:p>
            <a:r>
              <a:rPr lang="th-TH" sz="2800" b="1" dirty="0"/>
              <a:t> </a:t>
            </a:r>
            <a:r>
              <a:rPr lang="th-TH" sz="2800" b="1" dirty="0" smtClean="0"/>
              <a:t>   พิจารณาถึงประโยชน์สูงสุดของทางราชการเป็นสำคัญ</a:t>
            </a:r>
            <a:endParaRPr lang="th-TH" sz="2800" b="1" dirty="0"/>
          </a:p>
        </p:txBody>
      </p:sp>
    </p:spTree>
    <p:extLst>
      <p:ext uri="{BB962C8B-B14F-4D97-AF65-F5344CB8AC3E}">
        <p14:creationId xmlns:p14="http://schemas.microsoft.com/office/powerpoint/2010/main" val="39883184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4933" y="1399820"/>
            <a:ext cx="885048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th-TH" sz="25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๑๖๒ </a:t>
            </a:r>
            <a:r>
              <a:rPr lang="th-TH" sz="10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(ค่าปรับ)</a:t>
            </a:r>
            <a:endParaRPr lang="th-TH" sz="25000" b="1" dirty="0">
              <a:ln w="10160">
                <a:solidFill>
                  <a:srgbClr val="92AA4C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Bevel 2"/>
          <p:cNvSpPr/>
          <p:nvPr/>
        </p:nvSpPr>
        <p:spPr>
          <a:xfrm>
            <a:off x="1162756" y="349952"/>
            <a:ext cx="3917243" cy="1174045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3200" b="1" dirty="0" smtClean="0">
                <a:solidFill>
                  <a:prstClr val="white"/>
                </a:solidFill>
              </a:rPr>
              <a:t>การทำสัญญาหรือข้อตกลงเป็นหนังสือ (ซื้อ) (ยกเว้นจ้างที่ปรึกษา)</a:t>
            </a:r>
            <a:endParaRPr lang="th-TH" sz="3200" b="1" dirty="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170310" y="0"/>
            <a:ext cx="6750756" cy="1823155"/>
            <a:chOff x="5205331" y="707267"/>
            <a:chExt cx="6060979" cy="1174045"/>
          </a:xfrm>
        </p:grpSpPr>
        <p:sp>
          <p:nvSpPr>
            <p:cNvPr id="4" name="Bevel 3"/>
            <p:cNvSpPr/>
            <p:nvPr/>
          </p:nvSpPr>
          <p:spPr>
            <a:xfrm>
              <a:off x="5977465" y="707267"/>
              <a:ext cx="5288845" cy="1174045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r>
                <a:rPr lang="th-TH" sz="3200" b="1" dirty="0" smtClean="0">
                  <a:solidFill>
                    <a:prstClr val="white"/>
                  </a:solidFill>
                </a:rPr>
                <a:t>อัตราตายตัวระหว่าง</a:t>
              </a:r>
              <a:r>
                <a:rPr lang="th-TH" sz="3200" b="1" u="sng" dirty="0" smtClean="0">
                  <a:solidFill>
                    <a:prstClr val="white"/>
                  </a:solidFill>
                </a:rPr>
                <a:t>ร้อยละ</a:t>
              </a:r>
              <a:r>
                <a:rPr lang="th-TH" sz="3200" b="1" dirty="0" smtClean="0">
                  <a:solidFill>
                    <a:prstClr val="white"/>
                  </a:solidFill>
                </a:rPr>
                <a:t> ๐.๐๑-๐.๒๐ </a:t>
              </a:r>
            </a:p>
            <a:p>
              <a:pPr algn="ctr" defTabSz="914400"/>
              <a:r>
                <a:rPr lang="th-TH" sz="3200" b="1" dirty="0" smtClean="0">
                  <a:solidFill>
                    <a:prstClr val="white"/>
                  </a:solidFill>
                </a:rPr>
                <a:t>ของราคาพัสดุที่ยังไม่ได้รับมอบ (เว้นแต่การจ้างที่ต้องการผลสำเร็จของงานทั้งหมดพร้อมกัน) </a:t>
              </a:r>
              <a:endParaRPr lang="th-TH" sz="3200" b="1" dirty="0">
                <a:solidFill>
                  <a:prstClr val="white"/>
                </a:solidFill>
              </a:endParaRPr>
            </a:p>
          </p:txBody>
        </p:sp>
        <p:sp>
          <p:nvSpPr>
            <p:cNvPr id="5" name="Right Arrow 4"/>
            <p:cNvSpPr/>
            <p:nvPr/>
          </p:nvSpPr>
          <p:spPr>
            <a:xfrm>
              <a:off x="5205331" y="1051754"/>
              <a:ext cx="790222" cy="47698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th-TH" sz="2800">
                <a:solidFill>
                  <a:prstClr val="white"/>
                </a:solidFill>
              </a:endParaRPr>
            </a:p>
          </p:txBody>
        </p:sp>
      </p:grpSp>
      <p:sp>
        <p:nvSpPr>
          <p:cNvPr id="7" name="Bevel 6"/>
          <p:cNvSpPr/>
          <p:nvPr/>
        </p:nvSpPr>
        <p:spPr>
          <a:xfrm>
            <a:off x="1151467" y="2048930"/>
            <a:ext cx="3945464" cy="1174045"/>
          </a:xfrm>
          <a:prstGeom prst="bevel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3200" b="1" dirty="0" smtClean="0">
                <a:solidFill>
                  <a:prstClr val="white"/>
                </a:solidFill>
              </a:rPr>
              <a:t>การทำสัญญาหรือข้อตกลงเป็นหนังสือ (จ้าง) (ยกเว้นจ้างที่ปรึกษา)</a:t>
            </a:r>
            <a:endParaRPr lang="th-TH" sz="3200" b="1" dirty="0">
              <a:solidFill>
                <a:prstClr val="white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98531" y="2077152"/>
            <a:ext cx="6677379" cy="1174045"/>
            <a:chOff x="5215467" y="649110"/>
            <a:chExt cx="6050843" cy="1174045"/>
          </a:xfrm>
          <a:solidFill>
            <a:srgbClr val="7030A0"/>
          </a:solidFill>
        </p:grpSpPr>
        <p:sp>
          <p:nvSpPr>
            <p:cNvPr id="9" name="Bevel 8"/>
            <p:cNvSpPr/>
            <p:nvPr/>
          </p:nvSpPr>
          <p:spPr>
            <a:xfrm>
              <a:off x="5977465" y="649110"/>
              <a:ext cx="5288845" cy="1174045"/>
            </a:xfrm>
            <a:prstGeom prst="beve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r>
                <a:rPr lang="th-TH" sz="3200" b="1" dirty="0" smtClean="0">
                  <a:solidFill>
                    <a:prstClr val="white"/>
                  </a:solidFill>
                </a:rPr>
                <a:t>อัตราตายตัวระหว่าง</a:t>
              </a:r>
              <a:r>
                <a:rPr lang="th-TH" sz="3200" b="1" u="sng" dirty="0" smtClean="0">
                  <a:solidFill>
                    <a:prstClr val="white"/>
                  </a:solidFill>
                </a:rPr>
                <a:t>ร้อยละ</a:t>
              </a:r>
              <a:r>
                <a:rPr lang="th-TH" sz="3200" b="1" dirty="0" smtClean="0">
                  <a:solidFill>
                    <a:prstClr val="white"/>
                  </a:solidFill>
                </a:rPr>
                <a:t> ๐.๐๑-๐.๑๐ </a:t>
              </a:r>
            </a:p>
            <a:p>
              <a:pPr algn="ctr" defTabSz="914400"/>
              <a:r>
                <a:rPr lang="th-TH" sz="3200" b="1" dirty="0" smtClean="0">
                  <a:solidFill>
                    <a:prstClr val="white"/>
                  </a:solidFill>
                </a:rPr>
                <a:t>ของราคางานจ้าง แต่ไม่ต่ำกว่าวันละ ๑๐๐ บาท</a:t>
              </a:r>
              <a:endParaRPr lang="th-TH" sz="3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5215467" y="891822"/>
              <a:ext cx="790222" cy="677334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th-TH" sz="2800">
                <a:solidFill>
                  <a:prstClr val="white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970845" y="3348800"/>
            <a:ext cx="10227733" cy="1815882"/>
          </a:xfrm>
          <a:prstGeom prst="rect">
            <a:avLst/>
          </a:prstGeom>
          <a:solidFill>
            <a:srgbClr val="66FF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defTabSz="914400"/>
            <a:r>
              <a:rPr lang="th-TH" sz="28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	ใน</a:t>
            </a:r>
            <a:r>
              <a:rPr lang="th-TH" sz="2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กรณีการจัดหาสิ่งของที่ประกอบกันเป็นชุด ถ้าขาดส่วนประกอบส่วนหนึ่งส่วนใดไปแล้ว</a:t>
            </a:r>
          </a:p>
          <a:p>
            <a:pPr defTabSz="914400"/>
            <a:r>
              <a:rPr lang="th-TH" sz="2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จะไม่สามารถใช้การได้โดยสมบูรณ์ แม้คู่สัญญาจะส่งมอบสิ่งของภายในกำหนดตามสัญญา แต่ยังขาด</a:t>
            </a:r>
          </a:p>
          <a:p>
            <a:pPr defTabSz="914400"/>
            <a:r>
              <a:rPr lang="th-TH" sz="2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ส่วนประกอบบางส่วน ต่อมาได้ส่งมอบส่วนประกอบที่ยังขาดนั้นเกินกำหนดสัญญา ให้ถือว่าไม่ได้</a:t>
            </a:r>
          </a:p>
          <a:p>
            <a:pPr defTabSz="914400"/>
            <a:r>
              <a:rPr lang="th-TH" sz="2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ส่งมอบสิ่งของนั้นเลย ให้ปรับเต็มราคาของทั้ง</a:t>
            </a:r>
            <a:r>
              <a:rPr lang="th-TH" sz="28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ชุด</a:t>
            </a:r>
            <a:endParaRPr lang="th-TH" sz="280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82133" y="5307505"/>
            <a:ext cx="10261600" cy="1384995"/>
          </a:xfrm>
          <a:prstGeom prst="rect">
            <a:avLst/>
          </a:prstGeom>
          <a:solidFill>
            <a:srgbClr val="CCFF6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914400"/>
            <a:r>
              <a:rPr lang="th-TH" sz="28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	ใน</a:t>
            </a:r>
            <a:r>
              <a:rPr lang="th-TH" sz="2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กรณีที่การจัดหาสิ่งของคิดราคารวมทั้งค่าติดตั้งหรือทดลองด้วย ถ้าติดตั้งหรือทดลอง</a:t>
            </a:r>
          </a:p>
          <a:p>
            <a:pPr defTabSz="914400"/>
            <a:r>
              <a:rPr lang="th-TH" sz="2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เกินกว่ากำหนดตามสัญญาเป็นจำนวนวันเท่าใด ให้ปรับเป็นรายวันในอัตราที่กำหนดของราคาทั้งหมด</a:t>
            </a:r>
          </a:p>
          <a:p>
            <a:pPr defTabSz="914400"/>
            <a:r>
              <a:rPr lang="th-TH" sz="2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ทั้งนี้ ให้กำหนดเรื่องค่าปรับไว้ในเอกสารเชิญชวนให้ชัดเจนด้วย</a:t>
            </a:r>
          </a:p>
        </p:txBody>
      </p:sp>
    </p:spTree>
    <p:extLst>
      <p:ext uri="{BB962C8B-B14F-4D97-AF65-F5344CB8AC3E}">
        <p14:creationId xmlns:p14="http://schemas.microsoft.com/office/powerpoint/2010/main" val="166354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1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973689" y="2156178"/>
            <a:ext cx="5147733" cy="1625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4000" b="1" dirty="0" smtClean="0">
                <a:solidFill>
                  <a:prstClr val="white"/>
                </a:solidFill>
              </a:rPr>
              <a:t>การบริหารสัญญาและการตรวจรับพัสดุ</a:t>
            </a:r>
          </a:p>
          <a:p>
            <a:pPr algn="ctr" defTabSz="914400"/>
            <a:r>
              <a:rPr lang="th-TH" sz="4000" b="1" dirty="0" smtClean="0">
                <a:solidFill>
                  <a:prstClr val="white"/>
                </a:solidFill>
              </a:rPr>
              <a:t>(๑๗๕ -๑๘๙)</a:t>
            </a:r>
            <a:endParaRPr lang="th-TH" sz="4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1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4933" y="1241776"/>
            <a:ext cx="885048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th-TH" sz="25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๑๗๕</a:t>
            </a:r>
            <a:endParaRPr lang="th-TH" sz="25000" b="1" dirty="0">
              <a:ln w="10160">
                <a:solidFill>
                  <a:srgbClr val="92AA4C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77334" y="2777067"/>
            <a:ext cx="3883377" cy="1004711"/>
          </a:xfrm>
          <a:prstGeom prst="roundRect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3600" b="1" dirty="0" smtClean="0">
                <a:solidFill>
                  <a:prstClr val="white"/>
                </a:solidFill>
              </a:rPr>
              <a:t>คณะกรรมการตรวจรับพัสดุในงานซื้อหรืองานจ้าง มีหน้าที่ดังนี้</a:t>
            </a:r>
            <a:endParaRPr lang="th-TH" sz="3600" b="1" dirty="0">
              <a:solidFill>
                <a:prstClr val="white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560711" y="205882"/>
            <a:ext cx="7382934" cy="3073541"/>
            <a:chOff x="4560711" y="205882"/>
            <a:chExt cx="7382934" cy="3073541"/>
          </a:xfrm>
        </p:grpSpPr>
        <p:sp>
          <p:nvSpPr>
            <p:cNvPr id="5" name="Rectangle 4"/>
            <p:cNvSpPr/>
            <p:nvPr/>
          </p:nvSpPr>
          <p:spPr>
            <a:xfrm>
              <a:off x="5542845" y="205882"/>
              <a:ext cx="6400800" cy="2062103"/>
            </a:xfrm>
            <a:prstGeom prst="rect">
              <a:avLst/>
            </a:prstGeom>
            <a:solidFill>
              <a:srgbClr val="DBFDE4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defTabSz="914400"/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	(</a:t>
              </a:r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๑) ตรวจรับพัสดุ ณ ที่ทำการของผู้ใช้พัสดุนั้น หรือสถานที่ซึ่งกำหนดไว้ในสัญญาหรือ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ข้อตกลง </a:t>
              </a:r>
            </a:p>
            <a:p>
              <a:pPr defTabSz="914400"/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	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    การ</a:t>
              </a:r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ตรวจรับพัสดุ ณ สถานที่อื่น ในกรณีที่ไม่มีสัญญาหรือข้อตกลง จะต้องได้รับอนุมัติ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จาก ผอ.</a:t>
              </a:r>
              <a:r>
                <a:rPr lang="th-TH" sz="3200" b="1" dirty="0" err="1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ร.ร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.ก่อน</a:t>
              </a:r>
              <a:endParaRPr lang="th-TH" sz="32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cxnSp>
          <p:nvCxnSpPr>
            <p:cNvPr id="7" name="Elbow Connector 6"/>
            <p:cNvCxnSpPr>
              <a:stCxn id="3" idx="3"/>
              <a:endCxn id="5" idx="1"/>
            </p:cNvCxnSpPr>
            <p:nvPr/>
          </p:nvCxnSpPr>
          <p:spPr>
            <a:xfrm flipV="1">
              <a:off x="4560711" y="1236934"/>
              <a:ext cx="982134" cy="2042489"/>
            </a:xfrm>
            <a:prstGeom prst="bentConnector3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560711" y="2367704"/>
            <a:ext cx="7371645" cy="4031873"/>
            <a:chOff x="4560711" y="2367704"/>
            <a:chExt cx="7371645" cy="4031873"/>
          </a:xfrm>
        </p:grpSpPr>
        <p:sp>
          <p:nvSpPr>
            <p:cNvPr id="6" name="Rectangle 5"/>
            <p:cNvSpPr/>
            <p:nvPr/>
          </p:nvSpPr>
          <p:spPr>
            <a:xfrm>
              <a:off x="5554134" y="2367704"/>
              <a:ext cx="6378222" cy="4031873"/>
            </a:xfrm>
            <a:prstGeom prst="rect">
              <a:avLst/>
            </a:prstGeom>
            <a:solidFill>
              <a:srgbClr val="DBFDE4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defTabSz="914400"/>
              <a:r>
                <a:rPr lang="th-TH" sz="320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	</a:t>
              </a:r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(๒) ตรวจรับพัสดุให้ถูกต้องครบถ้วนตามหลักฐานที่ตกลงกันไว้ สำหรับกรณีที่มีการ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ทดลองหรือ</a:t>
              </a:r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ตรวจสอบในทางเทคนิคหรือทางวิทยาศาสตร์ จะเชิญผู้ชำนาญการหรือผู้ทรงคุณวุฒิเกี่ยวกับพัสดุ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นั้นมา</a:t>
              </a:r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ให้คำปรึกษา หรือส่งพัสดุนั้นไปทดลองหรือตรวจสอบ ณ สถานที่ของผู้ชำนาญการหรือผู้ทรงคุณวุฒินั้น 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ๆ ก็</a:t>
              </a:r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ได้</a:t>
              </a:r>
            </a:p>
            <a:p>
              <a:pPr defTabSz="914400"/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	ใน</a:t>
              </a:r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กรณีจำเป็นที่ไม่สามารถตรวจนับเป็นจำนวนหน่วยทั้งหมดได้ ให้ตรวจรับตามหลักวิชาการสถิติ</a:t>
              </a:r>
            </a:p>
          </p:txBody>
        </p:sp>
        <p:cxnSp>
          <p:nvCxnSpPr>
            <p:cNvPr id="9" name="Elbow Connector 8"/>
            <p:cNvCxnSpPr>
              <a:stCxn id="3" idx="3"/>
              <a:endCxn id="6" idx="1"/>
            </p:cNvCxnSpPr>
            <p:nvPr/>
          </p:nvCxnSpPr>
          <p:spPr>
            <a:xfrm>
              <a:off x="4560711" y="3279423"/>
              <a:ext cx="993423" cy="1104218"/>
            </a:xfrm>
            <a:prstGeom prst="bentConnector3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9205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9778" y="1241776"/>
            <a:ext cx="885048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th-TH" sz="25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๑๗๕</a:t>
            </a:r>
            <a:r>
              <a:rPr lang="th-TH" sz="10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(ต่อ)</a:t>
            </a:r>
            <a:r>
              <a:rPr lang="th-TH" sz="25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th-TH" sz="25000" b="1" dirty="0">
              <a:ln w="10160">
                <a:solidFill>
                  <a:srgbClr val="92AA4C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8000" y="2596444"/>
            <a:ext cx="3883377" cy="1174045"/>
          </a:xfrm>
          <a:prstGeom prst="roundRect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3600" b="1" dirty="0" smtClean="0">
                <a:solidFill>
                  <a:prstClr val="white"/>
                </a:solidFill>
              </a:rPr>
              <a:t>คณะกรรมการตรวจรับพัสดุในงานซื้อหรืองานจ้าง มีหน้าที่ดังนี้</a:t>
            </a:r>
            <a:endParaRPr lang="th-TH" sz="3600" b="1" dirty="0">
              <a:solidFill>
                <a:prstClr val="white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391377" y="301752"/>
            <a:ext cx="7394222" cy="2881715"/>
            <a:chOff x="4391377" y="301752"/>
            <a:chExt cx="7394222" cy="2881715"/>
          </a:xfrm>
        </p:grpSpPr>
        <p:sp>
          <p:nvSpPr>
            <p:cNvPr id="4" name="Rectangle 3"/>
            <p:cNvSpPr/>
            <p:nvPr/>
          </p:nvSpPr>
          <p:spPr>
            <a:xfrm>
              <a:off x="5159022" y="301752"/>
              <a:ext cx="6626577" cy="1077218"/>
            </a:xfrm>
            <a:prstGeom prst="rect">
              <a:avLst/>
            </a:prstGeom>
            <a:solidFill>
              <a:srgbClr val="DBFDE4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defTabSz="914400"/>
              <a:r>
                <a:rPr lang="th-TH" sz="320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	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(</a:t>
              </a:r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๓) ให้ตรวจรับพัสดุในวันที่ผู้ขายหรือผู้รับจ้างนำพัสดุมาส่งและให้ดำเนินการให้เสร็จ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สิ้นโดยเร็วที่สุด</a:t>
              </a:r>
              <a:endParaRPr lang="th-TH" sz="32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cxnSp>
          <p:nvCxnSpPr>
            <p:cNvPr id="7" name="Elbow Connector 6"/>
            <p:cNvCxnSpPr>
              <a:stCxn id="6" idx="3"/>
              <a:endCxn id="4" idx="1"/>
            </p:cNvCxnSpPr>
            <p:nvPr/>
          </p:nvCxnSpPr>
          <p:spPr>
            <a:xfrm flipV="1">
              <a:off x="4391377" y="840361"/>
              <a:ext cx="767645" cy="2343106"/>
            </a:xfrm>
            <a:prstGeom prst="bent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391377" y="1743261"/>
            <a:ext cx="7349067" cy="5016758"/>
            <a:chOff x="4391377" y="1743261"/>
            <a:chExt cx="7349067" cy="5016758"/>
          </a:xfrm>
        </p:grpSpPr>
        <p:sp>
          <p:nvSpPr>
            <p:cNvPr id="5" name="Rectangle 4"/>
            <p:cNvSpPr/>
            <p:nvPr/>
          </p:nvSpPr>
          <p:spPr>
            <a:xfrm>
              <a:off x="5204178" y="1743261"/>
              <a:ext cx="6536266" cy="5016758"/>
            </a:xfrm>
            <a:prstGeom prst="rect">
              <a:avLst/>
            </a:prstGeom>
            <a:solidFill>
              <a:srgbClr val="CCFF66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defTabSz="914400"/>
              <a:r>
                <a:rPr lang="th-TH" sz="320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	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(</a:t>
              </a:r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๔) เมื่อตรวจถูกต้องครบถ้วนแล้ว ให้รับพัสดุไว้และถือว่าผู้ขายหรือผู้รับจ้างได้ส่งมอบ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พัสดุถูกต้องครบถ้วน</a:t>
              </a:r>
              <a:r>
                <a:rPr lang="th-TH" sz="3200" b="1" u="sng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ตั้งแต่วันที่ผู้ขายหรือผู้รับจ้างนำพัสดุนั้นมาส่ง</a:t>
              </a:r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 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แล้ว</a:t>
              </a:r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มอบแก่เจ้าหน้าที่พร้อมกับทำใบตรวจรับโดยลงชื่อไว้เป็นหลักฐานอย่างน้อย ๒ ฉบับ มอบแก่ผู้ขายหรือผู้รับจ้าง ๑ ฉบับ และเจ้าหน้าที่ ๑ ฉบับเพื่อดำเนินการเบิกจ่ายเงินตามระเบียบของหน่วยงานของรัฐและรายงาน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ให้ ผอ.</a:t>
              </a:r>
              <a:r>
                <a:rPr lang="th-TH" sz="3200" b="1" dirty="0" err="1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ร.ร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.ทราบ</a:t>
              </a:r>
            </a:p>
            <a:p>
              <a:pPr defTabSz="914400"/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	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ใน</a:t>
              </a:r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กรณีที่เห็นว่าพัสดุที่ส่งมอบ มีรายละเอียดไม่เป็นไปตามข้อกำหนดในสัญญาหรือ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ข้อตกลงให้รายงาน ผอ.</a:t>
              </a:r>
              <a:r>
                <a:rPr lang="th-TH" sz="3200" b="1" dirty="0" err="1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ร.ร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.ผ่าน</a:t>
              </a:r>
              <a:r>
                <a:rPr lang="th-TH" sz="3200" b="1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หัวหน้าเจ้าหน้าที่ เพื่อทราบและสั่งการ</a:t>
              </a:r>
            </a:p>
          </p:txBody>
        </p:sp>
        <p:cxnSp>
          <p:nvCxnSpPr>
            <p:cNvPr id="10" name="Elbow Connector 9"/>
            <p:cNvCxnSpPr>
              <a:stCxn id="6" idx="3"/>
              <a:endCxn id="5" idx="1"/>
            </p:cNvCxnSpPr>
            <p:nvPr/>
          </p:nvCxnSpPr>
          <p:spPr>
            <a:xfrm>
              <a:off x="4391377" y="3183467"/>
              <a:ext cx="812801" cy="1068173"/>
            </a:xfrm>
            <a:prstGeom prst="bentConnector3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980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2667" y="1083732"/>
            <a:ext cx="885048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th-TH" sz="25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๑๗๕</a:t>
            </a:r>
            <a:r>
              <a:rPr lang="th-TH" sz="10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(ต่อ)</a:t>
            </a:r>
            <a:r>
              <a:rPr lang="th-TH" sz="25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th-TH" sz="25000" b="1" dirty="0">
              <a:ln w="10160">
                <a:solidFill>
                  <a:srgbClr val="92AA4C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08000" y="2596444"/>
            <a:ext cx="3883377" cy="1174045"/>
          </a:xfrm>
          <a:prstGeom prst="roundRect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3600" b="1" dirty="0" smtClean="0">
                <a:solidFill>
                  <a:prstClr val="white"/>
                </a:solidFill>
              </a:rPr>
              <a:t>คณะกรรมการตรวจรับพัสดุในงานซื้อหรืองานจ้าง มีหน้าที่ดังนี้</a:t>
            </a:r>
            <a:endParaRPr lang="th-TH" sz="3600" b="1" dirty="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470400" y="1219927"/>
            <a:ext cx="7415833" cy="4031873"/>
            <a:chOff x="4470400" y="1219927"/>
            <a:chExt cx="7415833" cy="4031873"/>
          </a:xfrm>
        </p:grpSpPr>
        <p:sp>
          <p:nvSpPr>
            <p:cNvPr id="3" name="Rectangle 2"/>
            <p:cNvSpPr/>
            <p:nvPr/>
          </p:nvSpPr>
          <p:spPr>
            <a:xfrm>
              <a:off x="5181600" y="1219927"/>
              <a:ext cx="6704633" cy="4031873"/>
            </a:xfrm>
            <a:prstGeom prst="rect">
              <a:avLst/>
            </a:prstGeom>
            <a:solidFill>
              <a:srgbClr val="CCFF66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defTabSz="914400"/>
              <a:r>
                <a:rPr lang="th-TH" sz="3200" dirty="0">
                  <a:ln w="0"/>
                  <a:solidFill>
                    <a:prstClr val="black"/>
                  </a:solidFill>
                </a:rPr>
                <a:t>	(๕) ในกรณีที่ผู้ขายหรือผู้รับจ้างส่งมอบพัสดุถูกต้องแต่ไม่ครบจำนวน หรือส่งมอบครบ</a:t>
              </a:r>
              <a:r>
                <a:rPr lang="th-TH" sz="3200" dirty="0" smtClean="0">
                  <a:ln w="0"/>
                  <a:solidFill>
                    <a:prstClr val="black"/>
                  </a:solidFill>
                </a:rPr>
                <a:t>จำนวนแต่</a:t>
              </a:r>
              <a:r>
                <a:rPr lang="th-TH" sz="3200" dirty="0">
                  <a:ln w="0"/>
                  <a:solidFill>
                    <a:prstClr val="black"/>
                  </a:solidFill>
                </a:rPr>
                <a:t>ไม่ถูกต้องทั้งหมด ถ้าสัญญาหรือข้อตกลงมิได้กำหนดไว้เป็นอย่างอื่น ให้ตรวจรับไว้เฉพาะ</a:t>
              </a:r>
              <a:r>
                <a:rPr lang="th-TH" sz="3200" dirty="0" smtClean="0">
                  <a:ln w="0"/>
                  <a:solidFill>
                    <a:prstClr val="black"/>
                  </a:solidFill>
                </a:rPr>
                <a:t>จำนวนที่</a:t>
              </a:r>
              <a:r>
                <a:rPr lang="th-TH" sz="3200" dirty="0">
                  <a:ln w="0"/>
                  <a:solidFill>
                    <a:prstClr val="black"/>
                  </a:solidFill>
                </a:rPr>
                <a:t>ถูกต้อง โดยถือปฏิบัติ</a:t>
              </a:r>
              <a:r>
                <a:rPr lang="th-TH" sz="3200" dirty="0" smtClean="0">
                  <a:ln w="0"/>
                  <a:solidFill>
                    <a:prstClr val="black"/>
                  </a:solidFill>
                </a:rPr>
                <a:t>ตาม (๔) และให้รีบรายงาน ผอ.</a:t>
              </a:r>
              <a:r>
                <a:rPr lang="th-TH" sz="3200" dirty="0" err="1" smtClean="0">
                  <a:ln w="0"/>
                  <a:solidFill>
                    <a:prstClr val="black"/>
                  </a:solidFill>
                </a:rPr>
                <a:t>ร.ร</a:t>
              </a:r>
              <a:r>
                <a:rPr lang="th-TH" sz="3200" dirty="0" smtClean="0">
                  <a:ln w="0"/>
                  <a:solidFill>
                    <a:prstClr val="black"/>
                  </a:solidFill>
                </a:rPr>
                <a:t>.ผ่านหัวหน้าเจ้าหน้าที่เพื่อแจ้งให้ผู้ขายหรือผู้รับจ้างทราบภายใน ๓ วันทำการ นับถัดจากวันตรวจพบ แต่ทั้งนี้ ไม่ตัดสิทธิ์โรงเรียนที่จะปรับผู้ขายหรือผู้รับจ้างในจำนวนที่ส่งมอบไม่ครบถ้วนหรือไม่ถูกต้องนั้น</a:t>
              </a:r>
            </a:p>
          </p:txBody>
        </p:sp>
        <p:sp>
          <p:nvSpPr>
            <p:cNvPr id="5" name="Right Arrow 4"/>
            <p:cNvSpPr/>
            <p:nvPr/>
          </p:nvSpPr>
          <p:spPr>
            <a:xfrm>
              <a:off x="4470400" y="2957689"/>
              <a:ext cx="745067" cy="62088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545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6845" y="1095021"/>
            <a:ext cx="885048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th-TH" sz="25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๑๗๕</a:t>
            </a:r>
            <a:r>
              <a:rPr lang="th-TH" sz="10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(ต่อ)</a:t>
            </a:r>
            <a:r>
              <a:rPr lang="th-TH" sz="250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th-TH" sz="25000" b="1" dirty="0">
              <a:ln w="10160">
                <a:solidFill>
                  <a:srgbClr val="92AA4C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08000" y="2596444"/>
            <a:ext cx="3883377" cy="1174045"/>
          </a:xfrm>
          <a:prstGeom prst="roundRect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3600" b="1" dirty="0" smtClean="0">
                <a:solidFill>
                  <a:prstClr val="white"/>
                </a:solidFill>
              </a:rPr>
              <a:t>คณะกรรมการตรวจรับพัสดุในงานซื้อหรืองานจ้าง มีหน้าที่ดังนี้</a:t>
            </a:r>
            <a:endParaRPr lang="th-TH" sz="3600" b="1" dirty="0">
              <a:solidFill>
                <a:prstClr val="white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402667" y="875760"/>
            <a:ext cx="7021689" cy="3046988"/>
            <a:chOff x="4402667" y="875760"/>
            <a:chExt cx="7021689" cy="3046988"/>
          </a:xfrm>
          <a:solidFill>
            <a:srgbClr val="DBFDE4"/>
          </a:solidFill>
        </p:grpSpPr>
        <p:sp>
          <p:nvSpPr>
            <p:cNvPr id="4" name="Rectangle 3"/>
            <p:cNvSpPr/>
            <p:nvPr/>
          </p:nvSpPr>
          <p:spPr>
            <a:xfrm>
              <a:off x="5317067" y="875760"/>
              <a:ext cx="6107289" cy="3046988"/>
            </a:xfrm>
            <a:prstGeom prst="rect">
              <a:avLst/>
            </a:prstGeom>
            <a:grp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defTabSz="914400"/>
              <a:r>
                <a:rPr lang="th-TH" sz="3200" b="1" dirty="0" smtClean="0">
                  <a:ln w="0"/>
                  <a:solidFill>
                    <a:prstClr val="black"/>
                  </a:solidFill>
                </a:rPr>
                <a:t>     (</a:t>
              </a:r>
              <a:r>
                <a:rPr lang="th-TH" sz="3200" b="1" dirty="0">
                  <a:ln w="0"/>
                  <a:solidFill>
                    <a:prstClr val="black"/>
                  </a:solidFill>
                </a:rPr>
                <a:t>๖) การตรวจรับพัสดุที่ประกอบกันเป็นชุดหรือหน่วย ถ้าขาดส่วนประกอบอย่างใดอย่าง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</a:rPr>
                <a:t>หนึ่งไป</a:t>
              </a:r>
              <a:r>
                <a:rPr lang="th-TH" sz="3200" b="1" dirty="0">
                  <a:ln w="0"/>
                  <a:solidFill>
                    <a:prstClr val="black"/>
                  </a:solidFill>
                </a:rPr>
                <a:t>แล้วจะไม่สามารถใช้การได้โดยสมบูรณ์ ให้ถือว่าผู้ขายหรือผู้รับจ้างยังมิได้ส่งมอบพัสดุนั้น และโดย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</a:rPr>
                <a:t>ปกติให้</a:t>
              </a:r>
              <a:r>
                <a:rPr lang="th-TH" sz="3200" b="1" dirty="0">
                  <a:ln w="0"/>
                  <a:solidFill>
                    <a:prstClr val="black"/>
                  </a:solidFill>
                </a:rPr>
                <a:t>รีบ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</a:rPr>
                <a:t>รายงาน ผอ.</a:t>
              </a:r>
              <a:r>
                <a:rPr lang="th-TH" sz="3200" b="1" dirty="0" err="1" smtClean="0">
                  <a:ln w="0"/>
                  <a:solidFill>
                    <a:prstClr val="black"/>
                  </a:solidFill>
                </a:rPr>
                <a:t>ร.ร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</a:rPr>
                <a:t>.เพื่อ</a:t>
              </a:r>
              <a:r>
                <a:rPr lang="th-TH" sz="3200" b="1" dirty="0">
                  <a:ln w="0"/>
                  <a:solidFill>
                    <a:prstClr val="black"/>
                  </a:solidFill>
                </a:rPr>
                <a:t>แจ้งให้ผู้ขายหรือผู้รับจ้างทราบภายใน ๓ วันทำ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</a:rPr>
                <a:t>การนับ</a:t>
              </a:r>
              <a:r>
                <a:rPr lang="th-TH" sz="3200" b="1" dirty="0">
                  <a:ln w="0"/>
                  <a:solidFill>
                    <a:prstClr val="black"/>
                  </a:solidFill>
                </a:rPr>
                <a:t>ถัดจากวันที่ตรวจพบ</a:t>
              </a:r>
            </a:p>
          </p:txBody>
        </p:sp>
        <p:cxnSp>
          <p:nvCxnSpPr>
            <p:cNvPr id="7" name="Elbow Connector 6"/>
            <p:cNvCxnSpPr>
              <a:endCxn id="4" idx="1"/>
            </p:cNvCxnSpPr>
            <p:nvPr/>
          </p:nvCxnSpPr>
          <p:spPr>
            <a:xfrm flipV="1">
              <a:off x="4402667" y="2399254"/>
              <a:ext cx="914400" cy="772924"/>
            </a:xfrm>
            <a:prstGeom prst="bentConnector3">
              <a:avLst/>
            </a:prstGeom>
            <a:grpFill/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391377" y="3183467"/>
            <a:ext cx="7027334" cy="3157997"/>
            <a:chOff x="4391377" y="3183467"/>
            <a:chExt cx="7027334" cy="3157997"/>
          </a:xfrm>
        </p:grpSpPr>
        <p:sp>
          <p:nvSpPr>
            <p:cNvPr id="3" name="Rectangle 2"/>
            <p:cNvSpPr/>
            <p:nvPr/>
          </p:nvSpPr>
          <p:spPr>
            <a:xfrm>
              <a:off x="5407378" y="4279361"/>
              <a:ext cx="6011333" cy="2062103"/>
            </a:xfrm>
            <a:prstGeom prst="rect">
              <a:avLst/>
            </a:prstGeom>
            <a:solidFill>
              <a:srgbClr val="DBFDE4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defTabSz="914400"/>
              <a:r>
                <a:rPr lang="th-TH" sz="3200" b="1" dirty="0">
                  <a:ln w="0"/>
                  <a:solidFill>
                    <a:prstClr val="black"/>
                  </a:solidFill>
                </a:rPr>
                <a:t> 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</a:rPr>
                <a:t>    (๗</a:t>
              </a:r>
              <a:r>
                <a:rPr lang="th-TH" sz="3200" b="1" dirty="0">
                  <a:ln w="0"/>
                  <a:solidFill>
                    <a:prstClr val="black"/>
                  </a:solidFill>
                </a:rPr>
                <a:t>) ถ้ากรรมการตรวจรับพัสดุบางคนไม่ยอมรับพัสดุโดยทำความเห็นแย้งไว้ให้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</a:rPr>
                <a:t>เสนอ ผอ.</a:t>
              </a:r>
              <a:r>
                <a:rPr lang="th-TH" sz="3200" b="1" dirty="0" err="1" smtClean="0">
                  <a:ln w="0"/>
                  <a:solidFill>
                    <a:prstClr val="black"/>
                  </a:solidFill>
                </a:rPr>
                <a:t>ร.ร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</a:rPr>
                <a:t>.เพื่อ</a:t>
              </a:r>
              <a:r>
                <a:rPr lang="th-TH" sz="3200" b="1" dirty="0">
                  <a:ln w="0"/>
                  <a:solidFill>
                    <a:prstClr val="black"/>
                  </a:solidFill>
                </a:rPr>
                <a:t>พิจารณาสั่งการ 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</a:rPr>
                <a:t>ถ้า ผอ.</a:t>
              </a:r>
              <a:r>
                <a:rPr lang="th-TH" sz="3200" b="1" dirty="0" err="1" smtClean="0">
                  <a:ln w="0"/>
                  <a:solidFill>
                    <a:prstClr val="black"/>
                  </a:solidFill>
                </a:rPr>
                <a:t>ร.ร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</a:rPr>
                <a:t>.สั่ง</a:t>
              </a:r>
              <a:r>
                <a:rPr lang="th-TH" sz="3200" b="1" dirty="0">
                  <a:ln w="0"/>
                  <a:solidFill>
                    <a:prstClr val="black"/>
                  </a:solidFill>
                </a:rPr>
                <a:t>การให้รับพัสดุนั้นไว้ จึง</a:t>
              </a:r>
              <a:r>
                <a:rPr lang="th-TH" sz="3200" b="1" dirty="0" smtClean="0">
                  <a:ln w="0"/>
                  <a:solidFill>
                    <a:prstClr val="black"/>
                  </a:solidFill>
                </a:rPr>
                <a:t>ดำเนินการตาม </a:t>
              </a:r>
              <a:r>
                <a:rPr lang="th-TH" sz="3200" b="1" dirty="0">
                  <a:ln w="0"/>
                  <a:solidFill>
                    <a:prstClr val="black"/>
                  </a:solidFill>
                </a:rPr>
                <a:t>(๔) หรือ (๕) แล้วแต่กรณี</a:t>
              </a:r>
              <a:endParaRPr lang="th-TH" sz="3200" b="1" dirty="0" smtClean="0">
                <a:ln w="0"/>
                <a:solidFill>
                  <a:prstClr val="black"/>
                </a:solidFill>
              </a:endParaRPr>
            </a:p>
          </p:txBody>
        </p:sp>
        <p:cxnSp>
          <p:nvCxnSpPr>
            <p:cNvPr id="9" name="Elbow Connector 8"/>
            <p:cNvCxnSpPr>
              <a:stCxn id="5" idx="3"/>
              <a:endCxn id="3" idx="1"/>
            </p:cNvCxnSpPr>
            <p:nvPr/>
          </p:nvCxnSpPr>
          <p:spPr>
            <a:xfrm>
              <a:off x="4391377" y="3183467"/>
              <a:ext cx="1016001" cy="2126946"/>
            </a:xfrm>
            <a:prstGeom prst="bentConnector3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389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WordArt 5"/>
          <p:cNvSpPr>
            <a:spLocks noChangeArrowheads="1" noChangeShapeType="1" noTextEdit="1"/>
          </p:cNvSpPr>
          <p:nvPr/>
        </p:nvSpPr>
        <p:spPr bwMode="auto">
          <a:xfrm>
            <a:off x="3962400" y="76200"/>
            <a:ext cx="472440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3600" b="1" kern="10">
                <a:ln w="19050">
                  <a:solidFill>
                    <a:srgbClr val="0000FF"/>
                  </a:solidFill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</a:rPr>
              <a:t>การควบคุมพัสดุ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34000" y="838201"/>
            <a:ext cx="1676400" cy="1484313"/>
            <a:chOff x="2064" y="912"/>
            <a:chExt cx="1056" cy="935"/>
          </a:xfrm>
        </p:grpSpPr>
        <p:graphicFrame>
          <p:nvGraphicFramePr>
            <p:cNvPr id="101397" name="Object 8"/>
            <p:cNvGraphicFramePr>
              <a:graphicFrameLocks noChangeAspect="1"/>
            </p:cNvGraphicFramePr>
            <p:nvPr/>
          </p:nvGraphicFramePr>
          <p:xfrm>
            <a:off x="2064" y="912"/>
            <a:ext cx="1056" cy="9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Clip" r:id="rId3" imgW="3247982" imgH="2867140" progId="MS_ClipArt_Gallery.2">
                    <p:embed/>
                  </p:oleObj>
                </mc:Choice>
                <mc:Fallback>
                  <p:oleObj name="Clip" r:id="rId3" imgW="3247982" imgH="286714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912"/>
                          <a:ext cx="1056" cy="9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07763" dir="18900000" algn="ctr" rotWithShape="0">
                            <a:srgbClr val="80808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398" name="Text Box 9"/>
            <p:cNvSpPr txBox="1">
              <a:spLocks noChangeArrowheads="1"/>
            </p:cNvSpPr>
            <p:nvPr/>
          </p:nvSpPr>
          <p:spPr bwMode="auto">
            <a:xfrm>
              <a:off x="2256" y="1248"/>
              <a:ext cx="720" cy="442"/>
            </a:xfrm>
            <a:prstGeom prst="rect">
              <a:avLst/>
            </a:prstGeom>
            <a:noFill/>
            <a:ln>
              <a:noFill/>
            </a:ln>
            <a:effectLst>
              <a:outerShdw dist="107763" dir="189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th-TH" altLang="th-TH" sz="4000" b="1">
                  <a:solidFill>
                    <a:srgbClr val="FFFF00"/>
                  </a:solidFill>
                  <a:latin typeface="AngsanaUPC" panose="02020603050405020304" pitchFamily="18" charset="-34"/>
                </a:rPr>
                <a:t>งปม.</a:t>
              </a:r>
              <a:endParaRPr lang="th-TH" altLang="th-TH" sz="4000" b="1">
                <a:solidFill>
                  <a:srgbClr val="FFFF00"/>
                </a:solidFill>
                <a:latin typeface="CordiaUPC" panose="020B0304020202020204" pitchFamily="34" charset="-34"/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334000" y="5221288"/>
            <a:ext cx="1676400" cy="1484312"/>
            <a:chOff x="2064" y="912"/>
            <a:chExt cx="1056" cy="935"/>
          </a:xfrm>
        </p:grpSpPr>
        <p:graphicFrame>
          <p:nvGraphicFramePr>
            <p:cNvPr id="101395" name="Object 18"/>
            <p:cNvGraphicFramePr>
              <a:graphicFrameLocks noChangeAspect="1"/>
            </p:cNvGraphicFramePr>
            <p:nvPr/>
          </p:nvGraphicFramePr>
          <p:xfrm>
            <a:off x="2064" y="912"/>
            <a:ext cx="1056" cy="9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Clip" r:id="rId5" imgW="3247982" imgH="2867140" progId="MS_ClipArt_Gallery.2">
                    <p:embed/>
                  </p:oleObj>
                </mc:Choice>
                <mc:Fallback>
                  <p:oleObj name="Clip" r:id="rId5" imgW="3247982" imgH="286714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912"/>
                          <a:ext cx="1056" cy="9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07763" dir="18900000" algn="ctr" rotWithShape="0">
                            <a:srgbClr val="80808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396" name="Text Box 19"/>
            <p:cNvSpPr txBox="1">
              <a:spLocks noChangeArrowheads="1"/>
            </p:cNvSpPr>
            <p:nvPr/>
          </p:nvSpPr>
          <p:spPr bwMode="auto">
            <a:xfrm>
              <a:off x="2256" y="1248"/>
              <a:ext cx="720" cy="442"/>
            </a:xfrm>
            <a:prstGeom prst="rect">
              <a:avLst/>
            </a:prstGeom>
            <a:noFill/>
            <a:ln>
              <a:noFill/>
            </a:ln>
            <a:effectLst>
              <a:outerShdw dist="107763" dir="189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th-TH" altLang="th-TH" sz="4000" b="1">
                  <a:solidFill>
                    <a:srgbClr val="FFFF00"/>
                  </a:solidFill>
                  <a:latin typeface="AngsanaUPC" panose="02020603050405020304" pitchFamily="18" charset="-34"/>
                  <a:cs typeface="AngsanaUPC" panose="02020603050405020304" pitchFamily="18" charset="-34"/>
                </a:rPr>
                <a:t>รายได้</a:t>
              </a:r>
              <a:endParaRPr lang="th-TH" altLang="th-TH" sz="4000" b="1">
                <a:solidFill>
                  <a:srgbClr val="FFFF00"/>
                </a:solidFill>
                <a:latin typeface="CordiaUPC" panose="020B0304020202020204" pitchFamily="34" charset="-34"/>
                <a:cs typeface="AngsanaUPC" panose="02020603050405020304" pitchFamily="18" charset="-34"/>
              </a:endParaRP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2209800" y="3124201"/>
            <a:ext cx="1676400" cy="1484313"/>
            <a:chOff x="384" y="1968"/>
            <a:chExt cx="1056" cy="935"/>
          </a:xfrm>
        </p:grpSpPr>
        <p:graphicFrame>
          <p:nvGraphicFramePr>
            <p:cNvPr id="101393" name="Object 12"/>
            <p:cNvGraphicFramePr>
              <a:graphicFrameLocks noChangeAspect="1"/>
            </p:cNvGraphicFramePr>
            <p:nvPr/>
          </p:nvGraphicFramePr>
          <p:xfrm>
            <a:off x="384" y="1968"/>
            <a:ext cx="1056" cy="9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Clip" r:id="rId7" imgW="3247982" imgH="2867140" progId="MS_ClipArt_Gallery.2">
                    <p:embed/>
                  </p:oleObj>
                </mc:Choice>
                <mc:Fallback>
                  <p:oleObj name="Clip" r:id="rId7" imgW="3247982" imgH="286714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1968"/>
                          <a:ext cx="1056" cy="9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07763" dir="18900000" algn="ctr" rotWithShape="0">
                            <a:srgbClr val="80808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394" name="Rectangle 25"/>
            <p:cNvSpPr>
              <a:spLocks noChangeArrowheads="1"/>
            </p:cNvSpPr>
            <p:nvPr/>
          </p:nvSpPr>
          <p:spPr bwMode="auto">
            <a:xfrm>
              <a:off x="576" y="2304"/>
              <a:ext cx="711" cy="442"/>
            </a:xfrm>
            <a:prstGeom prst="rect">
              <a:avLst/>
            </a:prstGeom>
            <a:noFill/>
            <a:ln>
              <a:noFill/>
            </a:ln>
            <a:effectLst>
              <a:outerShdw dist="107763" dir="189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h-TH" altLang="th-TH" sz="4000" b="1">
                  <a:solidFill>
                    <a:srgbClr val="FFFF00"/>
                  </a:solidFill>
                  <a:latin typeface="AngsanaUPC" panose="02020603050405020304" pitchFamily="18" charset="-34"/>
                </a:rPr>
                <a:t>บริจาค</a:t>
              </a:r>
            </a:p>
          </p:txBody>
        </p:sp>
      </p:grpSp>
      <p:sp>
        <p:nvSpPr>
          <p:cNvPr id="3098" name="AutoShape 26"/>
          <p:cNvSpPr>
            <a:spLocks noChangeArrowheads="1"/>
          </p:cNvSpPr>
          <p:nvPr/>
        </p:nvSpPr>
        <p:spPr bwMode="auto">
          <a:xfrm rot="10800000">
            <a:off x="4038600" y="3505200"/>
            <a:ext cx="762000" cy="6858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2400">
              <a:solidFill>
                <a:srgbClr val="000000"/>
              </a:solidFill>
              <a:latin typeface="CordiaUPC" panose="020B0304020202020204" pitchFamily="34" charset="-34"/>
            </a:endParaRPr>
          </a:p>
        </p:txBody>
      </p:sp>
      <p:sp>
        <p:nvSpPr>
          <p:cNvPr id="3099" name="AutoShape 27"/>
          <p:cNvSpPr>
            <a:spLocks noChangeArrowheads="1"/>
          </p:cNvSpPr>
          <p:nvPr/>
        </p:nvSpPr>
        <p:spPr bwMode="auto">
          <a:xfrm>
            <a:off x="7391400" y="3505200"/>
            <a:ext cx="762000" cy="6858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2400">
              <a:solidFill>
                <a:srgbClr val="000000"/>
              </a:solidFill>
              <a:latin typeface="CordiaUPC" panose="020B0304020202020204" pitchFamily="34" charset="-34"/>
            </a:endParaRPr>
          </a:p>
        </p:txBody>
      </p:sp>
      <p:sp>
        <p:nvSpPr>
          <p:cNvPr id="3100" name="AutoShape 28"/>
          <p:cNvSpPr>
            <a:spLocks noChangeArrowheads="1"/>
          </p:cNvSpPr>
          <p:nvPr/>
        </p:nvSpPr>
        <p:spPr bwMode="auto">
          <a:xfrm rot="-5495656">
            <a:off x="5829300" y="2324100"/>
            <a:ext cx="609600" cy="5334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2400">
              <a:solidFill>
                <a:srgbClr val="000000"/>
              </a:solidFill>
              <a:latin typeface="CordiaUPC" panose="020B0304020202020204" pitchFamily="34" charset="-34"/>
            </a:endParaRPr>
          </a:p>
        </p:txBody>
      </p:sp>
      <p:sp>
        <p:nvSpPr>
          <p:cNvPr id="3101" name="AutoShape 29"/>
          <p:cNvSpPr>
            <a:spLocks noChangeArrowheads="1"/>
          </p:cNvSpPr>
          <p:nvPr/>
        </p:nvSpPr>
        <p:spPr bwMode="auto">
          <a:xfrm rot="5347132">
            <a:off x="5903119" y="4687094"/>
            <a:ext cx="533400" cy="455612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2400">
              <a:solidFill>
                <a:srgbClr val="000000"/>
              </a:solidFill>
              <a:latin typeface="CordiaUPC" panose="020B0304020202020204" pitchFamily="34" charset="-34"/>
            </a:endParaRP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8305800" y="3048001"/>
            <a:ext cx="1676400" cy="1484313"/>
            <a:chOff x="4416" y="1968"/>
            <a:chExt cx="1056" cy="935"/>
          </a:xfrm>
        </p:grpSpPr>
        <p:graphicFrame>
          <p:nvGraphicFramePr>
            <p:cNvPr id="101391" name="Object 15"/>
            <p:cNvGraphicFramePr>
              <a:graphicFrameLocks noChangeAspect="1"/>
            </p:cNvGraphicFramePr>
            <p:nvPr/>
          </p:nvGraphicFramePr>
          <p:xfrm>
            <a:off x="4416" y="1968"/>
            <a:ext cx="1056" cy="9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Clip" r:id="rId9" imgW="3247982" imgH="2867140" progId="MS_ClipArt_Gallery.2">
                    <p:embed/>
                  </p:oleObj>
                </mc:Choice>
                <mc:Fallback>
                  <p:oleObj name="Clip" r:id="rId9" imgW="3247982" imgH="286714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1968"/>
                          <a:ext cx="1056" cy="9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07763" dir="18900000" algn="ctr" rotWithShape="0">
                            <a:srgbClr val="80808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392" name="Rectangle 32"/>
            <p:cNvSpPr>
              <a:spLocks noChangeArrowheads="1"/>
            </p:cNvSpPr>
            <p:nvPr/>
          </p:nvSpPr>
          <p:spPr bwMode="auto">
            <a:xfrm>
              <a:off x="4560" y="2304"/>
              <a:ext cx="812" cy="442"/>
            </a:xfrm>
            <a:prstGeom prst="rect">
              <a:avLst/>
            </a:prstGeom>
            <a:noFill/>
            <a:ln>
              <a:noFill/>
            </a:ln>
            <a:effectLst>
              <a:outerShdw dist="107763" dir="189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th-TH" altLang="th-TH" sz="4000" b="1">
                  <a:solidFill>
                    <a:srgbClr val="FFFF00"/>
                  </a:solidFill>
                  <a:latin typeface="AngsanaUPC" panose="02020603050405020304" pitchFamily="18" charset="-34"/>
                </a:rPr>
                <a:t>อุดหนุน</a:t>
              </a:r>
            </a:p>
          </p:txBody>
        </p:sp>
      </p:grpSp>
      <p:grpSp>
        <p:nvGrpSpPr>
          <p:cNvPr id="101387" name="Group 37"/>
          <p:cNvGrpSpPr>
            <a:grpSpLocks/>
          </p:cNvGrpSpPr>
          <p:nvPr/>
        </p:nvGrpSpPr>
        <p:grpSpPr bwMode="auto">
          <a:xfrm>
            <a:off x="4953000" y="2971800"/>
            <a:ext cx="2286000" cy="1600200"/>
            <a:chOff x="2160" y="1872"/>
            <a:chExt cx="1440" cy="1008"/>
          </a:xfrm>
        </p:grpSpPr>
        <p:sp>
          <p:nvSpPr>
            <p:cNvPr id="101389" name="Oval 22"/>
            <p:cNvSpPr>
              <a:spLocks noChangeArrowheads="1"/>
            </p:cNvSpPr>
            <p:nvPr/>
          </p:nvSpPr>
          <p:spPr bwMode="auto">
            <a:xfrm>
              <a:off x="2160" y="1872"/>
              <a:ext cx="1440" cy="1008"/>
            </a:xfrm>
            <a:prstGeom prst="ellipse">
              <a:avLst/>
            </a:prstGeom>
            <a:solidFill>
              <a:srgbClr val="CC0000"/>
            </a:solidFill>
            <a:ln w="127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th-TH" altLang="th-TH" sz="2400">
                <a:solidFill>
                  <a:srgbClr val="000000"/>
                </a:solidFill>
                <a:latin typeface="CordiaUPC" panose="020B0304020202020204" pitchFamily="34" charset="-34"/>
              </a:endParaRPr>
            </a:p>
          </p:txBody>
        </p:sp>
        <p:sp>
          <p:nvSpPr>
            <p:cNvPr id="101390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2352" y="2196"/>
              <a:ext cx="1056" cy="39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h-TH" sz="3600" b="1" kern="10">
                  <a:ln w="19050">
                    <a:solidFill>
                      <a:srgbClr val="FFFF00"/>
                    </a:solidFill>
                    <a:round/>
                    <a:headEnd type="none" w="sm" len="sm"/>
                    <a:tailEnd type="none" w="sm" len="sm"/>
                  </a:ln>
                  <a:solidFill>
                    <a:srgbClr val="FFFF00"/>
                  </a:solidFill>
                  <a:effectLst>
                    <a:outerShdw dist="107763" dir="18900000" algn="ctr" rotWithShape="0">
                      <a:srgbClr val="990000"/>
                    </a:outerShdw>
                  </a:effectLst>
                  <a:latin typeface="AngsanaUPC" panose="02020603050405020304" pitchFamily="18" charset="-34"/>
                  <a:cs typeface="AngsanaUPC" panose="02020603050405020304" pitchFamily="18" charset="-34"/>
                </a:rPr>
                <a:t>พัสดุ</a:t>
              </a:r>
            </a:p>
          </p:txBody>
        </p:sp>
      </p:grpSp>
      <p:pic>
        <p:nvPicPr>
          <p:cNvPr id="101388" name="Picture 2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1" y="5229225"/>
            <a:ext cx="16986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2710044"/>
      </p:ext>
    </p:extLst>
  </p:cSld>
  <p:clrMapOvr>
    <a:masterClrMapping/>
  </p:clrMapOvr>
  <p:transition advTm="44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8" grpId="0" animBg="1"/>
      <p:bldP spid="3099" grpId="0" animBg="1"/>
      <p:bldP spid="3100" grpId="0" animBg="1"/>
      <p:bldP spid="310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2451101" y="692151"/>
            <a:ext cx="7173913" cy="13684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defTabSz="914400" fontAlgn="base">
              <a:lnSpc>
                <a:spcPct val="90000"/>
              </a:lnSpc>
              <a:spcAft>
                <a:spcPct val="0"/>
              </a:spcAft>
              <a:buClr>
                <a:srgbClr val="FFFFCC"/>
              </a:buClr>
              <a:buNone/>
              <a:defRPr/>
            </a:pPr>
            <a:r>
              <a:rPr lang="th-TH" altLang="th-TH" sz="3800" b="1" dirty="0">
                <a:solidFill>
                  <a:srgbClr val="000000"/>
                </a:solidFill>
              </a:rPr>
              <a:t>หนังสือกรมบัญชีกลางที่ </a:t>
            </a:r>
            <a:r>
              <a:rPr lang="th-TH" altLang="th-TH" sz="3800" b="1" dirty="0" err="1">
                <a:solidFill>
                  <a:srgbClr val="000000"/>
                </a:solidFill>
              </a:rPr>
              <a:t>กค</a:t>
            </a:r>
            <a:r>
              <a:rPr lang="th-TH" altLang="th-TH" sz="3800" b="1" dirty="0">
                <a:solidFill>
                  <a:srgbClr val="000000"/>
                </a:solidFill>
              </a:rPr>
              <a:t> ๐๔๑๐.๓/ว ๔๘ </a:t>
            </a:r>
          </a:p>
          <a:p>
            <a:pPr algn="ctr" defTabSz="914400" fontAlgn="base">
              <a:lnSpc>
                <a:spcPct val="90000"/>
              </a:lnSpc>
              <a:spcAft>
                <a:spcPct val="0"/>
              </a:spcAft>
              <a:buClr>
                <a:srgbClr val="FFFFCC"/>
              </a:buClr>
              <a:buNone/>
              <a:defRPr/>
            </a:pPr>
            <a:r>
              <a:rPr lang="th-TH" altLang="th-TH" sz="3800" b="1" dirty="0">
                <a:solidFill>
                  <a:srgbClr val="000000"/>
                </a:solidFill>
              </a:rPr>
              <a:t>ลงวันที่ ๑๓ กันยายน ๒๕๔๙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2279651" y="2565400"/>
            <a:ext cx="7991475" cy="17526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defTabSz="914400" fontAlgn="base">
              <a:lnSpc>
                <a:spcPct val="90000"/>
              </a:lnSpc>
              <a:spcAft>
                <a:spcPct val="0"/>
              </a:spcAft>
              <a:buClr>
                <a:srgbClr val="FFFFCC"/>
              </a:buClr>
              <a:buNone/>
              <a:defRPr/>
            </a:pPr>
            <a:r>
              <a:rPr lang="th-TH" altLang="th-TH" sz="3800" b="1" dirty="0">
                <a:solidFill>
                  <a:srgbClr val="000000"/>
                </a:solidFill>
              </a:rPr>
              <a:t>      วัสดุ หมายถึง สินทรัพย์ที่หน่วยงานมีไว้เพื่อใช้ในการ        </a:t>
            </a:r>
          </a:p>
          <a:p>
            <a:pPr algn="thaiDist" defTabSz="914400" fontAlgn="base">
              <a:lnSpc>
                <a:spcPct val="90000"/>
              </a:lnSpc>
              <a:spcAft>
                <a:spcPct val="0"/>
              </a:spcAft>
              <a:buClr>
                <a:srgbClr val="FFFFCC"/>
              </a:buClr>
              <a:buNone/>
              <a:defRPr/>
            </a:pPr>
            <a:r>
              <a:rPr lang="th-TH" altLang="th-TH" sz="3800" b="1" dirty="0">
                <a:solidFill>
                  <a:srgbClr val="000000"/>
                </a:solidFill>
              </a:rPr>
              <a:t>ดำเนินงานตามปกติโดยทั่วไปมีมูลค่าไม่สูง และไม่มีลักษณะ</a:t>
            </a:r>
          </a:p>
          <a:p>
            <a:pPr algn="thaiDist" defTabSz="914400" fontAlgn="base">
              <a:lnSpc>
                <a:spcPct val="90000"/>
              </a:lnSpc>
              <a:spcAft>
                <a:spcPct val="0"/>
              </a:spcAft>
              <a:buClr>
                <a:srgbClr val="FFFFCC"/>
              </a:buClr>
              <a:buNone/>
              <a:defRPr/>
            </a:pPr>
            <a:r>
              <a:rPr lang="th-TH" altLang="th-TH" sz="3800" b="1" dirty="0">
                <a:solidFill>
                  <a:srgbClr val="000000"/>
                </a:solidFill>
              </a:rPr>
              <a:t>คงทนถาวร ซึ่งจะรับรู้วัสดุคงเหลือในราคาทุน</a:t>
            </a:r>
          </a:p>
        </p:txBody>
      </p:sp>
    </p:spTree>
    <p:extLst>
      <p:ext uri="{BB962C8B-B14F-4D97-AF65-F5344CB8AC3E}">
        <p14:creationId xmlns:p14="http://schemas.microsoft.com/office/powerpoint/2010/main" val="44138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69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1" grpId="0" build="p" animBg="1"/>
      <p:bldP spid="2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/>
          <p:cNvSpPr>
            <a:spLocks noChangeArrowheads="1"/>
          </p:cNvSpPr>
          <p:nvPr/>
        </p:nvSpPr>
        <p:spPr bwMode="auto">
          <a:xfrm>
            <a:off x="1919289" y="260351"/>
            <a:ext cx="8353425" cy="15843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defTabSz="914400" fontAlgn="base">
              <a:lnSpc>
                <a:spcPct val="90000"/>
              </a:lnSpc>
              <a:spcAft>
                <a:spcPct val="0"/>
              </a:spcAft>
              <a:buClr>
                <a:srgbClr val="FFFFCC"/>
              </a:buClr>
              <a:buNone/>
              <a:defRPr/>
            </a:pPr>
            <a:r>
              <a:rPr lang="th-TH" altLang="th-TH" b="1" dirty="0">
                <a:solidFill>
                  <a:srgbClr val="000000"/>
                </a:solidFill>
              </a:rPr>
              <a:t>      	ครุภัณฑ์ หมายถึง สินทรัพย์หรือค่าใช้จ่ายที่หน่วยงานมีไว้เพื่อใช้ในการดำเนินงาน มีลักษณะคงทนและมีอายุการใช้งาน เกินกว่า ๑ ปี  แบ่งเป็น ๒ ประเภท</a:t>
            </a:r>
          </a:p>
        </p:txBody>
      </p:sp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1981200" y="1989138"/>
            <a:ext cx="8362950" cy="1871662"/>
          </a:xfrm>
          <a:prstGeom prst="rect">
            <a:avLst/>
          </a:prstGeom>
          <a:ln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th-TH" altLang="th-TH" b="1" dirty="0">
                <a:solidFill>
                  <a:srgbClr val="000000"/>
                </a:solidFill>
              </a:rPr>
              <a:t>       ๑.  ครุภัณฑ์ที่มีมูลค่าตั้งแต่ ๕,๐๐๐ บาทขึ้นไปตามราคาทุน  ครุภัณฑ์ประเภทนี้ถือเป็น “สินทรัพย์ถาวร” โรงเรียนต้องบันทึกรายละเอียดครุภัณฑ์ในทะเบียนคุมทรัพย์สิน คำนวณค่าเสื่อมราคาประจำปี</a:t>
            </a:r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1992313" y="4149725"/>
            <a:ext cx="8280400" cy="2159000"/>
          </a:xfrm>
          <a:prstGeom prst="rect">
            <a:avLst/>
          </a:prstGeom>
          <a:ln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th-TH" altLang="th-TH" b="1" dirty="0">
                <a:solidFill>
                  <a:srgbClr val="000000"/>
                </a:solidFill>
              </a:rPr>
              <a:t>       ๒. ครุภัณฑ์ที่มีมูลค่าไม่ถึง ๕,๐๐๐ บาทตามราคาทุน ครุภัณฑ์ประเภทนี้ถือเป็น     “ครุภัณฑ์มูลค่าต่ำกว่าเกณฑ์     </a:t>
            </a:r>
            <a:r>
              <a:rPr lang="en-GB" altLang="th-TH" b="1" dirty="0">
                <a:solidFill>
                  <a:srgbClr val="000000"/>
                </a:solidFill>
                <a:latin typeface="Angsana New" panose="02020603050405020304" pitchFamily="18" charset="-34"/>
              </a:rPr>
              <a:t>(Equipment down</a:t>
            </a:r>
            <a:r>
              <a:rPr lang="en-US" altLang="th-TH" b="1" dirty="0">
                <a:solidFill>
                  <a:srgbClr val="000000"/>
                </a:solidFill>
                <a:latin typeface="Angsana New" panose="02020603050405020304" pitchFamily="18" charset="-34"/>
              </a:rPr>
              <a:t>)</a:t>
            </a:r>
            <a:r>
              <a:rPr lang="th-TH" altLang="th-TH" b="1" dirty="0">
                <a:solidFill>
                  <a:srgbClr val="000000"/>
                </a:solidFill>
              </a:rPr>
              <a:t>” ไม่ถือเป็นสินทรัพย์ถาวรของโรงเรียน แต่ต้องบันทึกรายละเอียดครุภัณฑ์ในทะเบียนคุมทรัพย์สิน   โดยไม่ต้องคำนวณค่าเสื่อมราคาประจำปี </a:t>
            </a:r>
          </a:p>
        </p:txBody>
      </p:sp>
    </p:spTree>
    <p:extLst>
      <p:ext uri="{BB962C8B-B14F-4D97-AF65-F5344CB8AC3E}">
        <p14:creationId xmlns:p14="http://schemas.microsoft.com/office/powerpoint/2010/main" val="77238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 animBg="1"/>
      <p:bldP spid="15974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511676" y="2027238"/>
            <a:ext cx="3097213" cy="2952750"/>
            <a:chOff x="1370794" y="488575"/>
            <a:chExt cx="3096344" cy="2952329"/>
          </a:xfrm>
        </p:grpSpPr>
        <p:sp>
          <p:nvSpPr>
            <p:cNvPr id="106511" name="AutoShape 28"/>
            <p:cNvSpPr>
              <a:spLocks noChangeArrowheads="1"/>
            </p:cNvSpPr>
            <p:nvPr/>
          </p:nvSpPr>
          <p:spPr bwMode="auto">
            <a:xfrm rot="1681306">
              <a:off x="2240570" y="2217512"/>
              <a:ext cx="762000" cy="381000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CC0000"/>
            </a:solidFill>
            <a:ln w="12700">
              <a:solidFill>
                <a:srgbClr val="FFFF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th-TH" altLang="th-TH" sz="2400">
                <a:solidFill>
                  <a:srgbClr val="000000"/>
                </a:solidFill>
                <a:latin typeface="CordiaUPC" panose="020B0304020202020204" pitchFamily="34" charset="-34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1442803" y="488575"/>
              <a:ext cx="2952327" cy="2952329"/>
              <a:chOff x="1202159" y="838175"/>
              <a:chExt cx="643681" cy="643681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23" name="Oval 22"/>
              <p:cNvSpPr/>
              <p:nvPr/>
            </p:nvSpPr>
            <p:spPr>
              <a:xfrm>
                <a:off x="1202159" y="838175"/>
                <a:ext cx="643681" cy="643681"/>
              </a:xfrm>
              <a:prstGeom prst="ellipse">
                <a:avLst/>
              </a:prstGeom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Oval 4"/>
              <p:cNvSpPr/>
              <p:nvPr/>
            </p:nvSpPr>
            <p:spPr>
              <a:xfrm>
                <a:off x="1296424" y="932440"/>
                <a:ext cx="455151" cy="455151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2700" tIns="12700" rIns="12700" bIns="12700" spcCol="1270" anchor="ctr"/>
              <a:lstStyle/>
              <a:p>
                <a:pPr algn="ctr" defTabSz="8890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endParaRPr lang="th-TH" sz="20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1370794" y="1209197"/>
              <a:ext cx="3096344" cy="156981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3200" b="1" kern="10" dirty="0">
                  <a:solidFill>
                    <a:srgbClr val="FFFFFF"/>
                  </a:solidFill>
                  <a:latin typeface="AngsanaUPC" panose="02020603050405020304" pitchFamily="18" charset="-34"/>
                  <a:cs typeface="AngsanaUPC" panose="02020603050405020304" pitchFamily="18" charset="-34"/>
                </a:rPr>
                <a:t>เอกสารและหลักฐาน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3200" b="1" kern="10" dirty="0">
                  <a:solidFill>
                    <a:srgbClr val="FFFFFF"/>
                  </a:solidFill>
                  <a:latin typeface="AngsanaUPC" panose="02020603050405020304" pitchFamily="18" charset="-34"/>
                  <a:cs typeface="AngsanaUPC" panose="02020603050405020304" pitchFamily="18" charset="-34"/>
                </a:rPr>
                <a:t>ในการลงทะเบียนควบคุมทรัพย์สิน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7083426" y="4487864"/>
            <a:ext cx="2613025" cy="1893887"/>
            <a:chOff x="5127306" y="4450370"/>
            <a:chExt cx="2613045" cy="1892759"/>
          </a:xfrm>
          <a:solidFill>
            <a:srgbClr val="7030A0"/>
          </a:solidFill>
        </p:grpSpPr>
        <p:sp>
          <p:nvSpPr>
            <p:cNvPr id="106509" name="AutoShape 31"/>
            <p:cNvSpPr>
              <a:spLocks noChangeArrowheads="1"/>
            </p:cNvSpPr>
            <p:nvPr/>
          </p:nvSpPr>
          <p:spPr bwMode="auto">
            <a:xfrm rot="-8326560">
              <a:off x="5127306" y="4450370"/>
              <a:ext cx="903395" cy="381000"/>
            </a:xfrm>
            <a:prstGeom prst="leftArrow">
              <a:avLst>
                <a:gd name="adj1" fmla="val 50000"/>
                <a:gd name="adj2" fmla="val 50002"/>
              </a:avLst>
            </a:prstGeom>
            <a:grpFill/>
            <a:ln w="12700">
              <a:solidFill>
                <a:srgbClr val="FFFF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th-TH" altLang="th-TH" sz="2400">
                <a:solidFill>
                  <a:srgbClr val="000000"/>
                </a:solidFill>
                <a:latin typeface="CordiaUPC" panose="020B0304020202020204" pitchFamily="34" charset="-34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5796136" y="4509120"/>
              <a:ext cx="1944215" cy="1834009"/>
            </a:xfrm>
            <a:prstGeom prst="ellipse">
              <a:avLst/>
            </a:prstGeom>
            <a:grpFill/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2800" dirty="0">
                  <a:solidFill>
                    <a:srgbClr val="FFFFFF"/>
                  </a:solidFill>
                </a:rPr>
                <a:t>ทะเบียนคุมทรัพย์สิน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7204075" y="658813"/>
            <a:ext cx="2625723" cy="1866900"/>
            <a:chOff x="5247518" y="620688"/>
            <a:chExt cx="2625734" cy="1866913"/>
          </a:xfrm>
          <a:solidFill>
            <a:srgbClr val="7030A0"/>
          </a:solidFill>
        </p:grpSpPr>
        <p:sp>
          <p:nvSpPr>
            <p:cNvPr id="106507" name="AutoShape 30"/>
            <p:cNvSpPr>
              <a:spLocks noChangeArrowheads="1"/>
            </p:cNvSpPr>
            <p:nvPr/>
          </p:nvSpPr>
          <p:spPr bwMode="auto">
            <a:xfrm rot="8885578">
              <a:off x="5247518" y="2106601"/>
              <a:ext cx="969476" cy="381000"/>
            </a:xfrm>
            <a:prstGeom prst="leftArrow">
              <a:avLst>
                <a:gd name="adj1" fmla="val 50000"/>
                <a:gd name="adj2" fmla="val 49996"/>
              </a:avLst>
            </a:prstGeom>
            <a:grpFill/>
            <a:ln w="12700">
              <a:solidFill>
                <a:srgbClr val="FFFF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th-TH" altLang="th-TH" sz="2400">
                <a:solidFill>
                  <a:srgbClr val="000000"/>
                </a:solidFill>
                <a:latin typeface="CordiaUPC" panose="020B0304020202020204" pitchFamily="34" charset="-34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5940151" y="620688"/>
              <a:ext cx="1933101" cy="1834009"/>
            </a:xfrm>
            <a:prstGeom prst="ellipse">
              <a:avLst/>
            </a:prstGeom>
            <a:grpFill/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2800" dirty="0">
                  <a:solidFill>
                    <a:srgbClr val="FFFFFF"/>
                  </a:solidFill>
                </a:rPr>
                <a:t>หลักฐานการจ่ายพัสดุ</a:t>
              </a: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424114" y="4413250"/>
            <a:ext cx="2486025" cy="1968500"/>
            <a:chOff x="467544" y="4375841"/>
            <a:chExt cx="2487178" cy="1967288"/>
          </a:xfrm>
          <a:solidFill>
            <a:srgbClr val="7030A0"/>
          </a:solidFill>
        </p:grpSpPr>
        <p:sp>
          <p:nvSpPr>
            <p:cNvPr id="106505" name="AutoShape 29"/>
            <p:cNvSpPr>
              <a:spLocks noChangeArrowheads="1"/>
            </p:cNvSpPr>
            <p:nvPr/>
          </p:nvSpPr>
          <p:spPr bwMode="auto">
            <a:xfrm rot="-2150349">
              <a:off x="2043250" y="4375841"/>
              <a:ext cx="911472" cy="381000"/>
            </a:xfrm>
            <a:prstGeom prst="leftArrow">
              <a:avLst>
                <a:gd name="adj1" fmla="val 50000"/>
                <a:gd name="adj2" fmla="val 49995"/>
              </a:avLst>
            </a:prstGeom>
            <a:grpFill/>
            <a:ln w="12700">
              <a:solidFill>
                <a:srgbClr val="FFFF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th-TH" altLang="th-TH" sz="2400">
                <a:solidFill>
                  <a:srgbClr val="000000"/>
                </a:solidFill>
                <a:latin typeface="CordiaUPC" panose="020B0304020202020204" pitchFamily="34" charset="-34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467544" y="4509120"/>
              <a:ext cx="1944215" cy="1834009"/>
            </a:xfrm>
            <a:prstGeom prst="ellipse">
              <a:avLst/>
            </a:prstGeom>
            <a:grpFill/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2800" dirty="0">
                  <a:solidFill>
                    <a:srgbClr val="FFFFFF"/>
                  </a:solidFill>
                </a:rPr>
                <a:t>บัญชีวัสดุ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351089" y="514352"/>
            <a:ext cx="2560637" cy="1920874"/>
            <a:chOff x="395536" y="476673"/>
            <a:chExt cx="2560297" cy="1920958"/>
          </a:xfrm>
          <a:solidFill>
            <a:srgbClr val="7030A0"/>
          </a:solidFill>
        </p:grpSpPr>
        <p:sp>
          <p:nvSpPr>
            <p:cNvPr id="37" name="Oval 36"/>
            <p:cNvSpPr/>
            <p:nvPr/>
          </p:nvSpPr>
          <p:spPr>
            <a:xfrm>
              <a:off x="395536" y="476673"/>
              <a:ext cx="1944215" cy="1834010"/>
            </a:xfrm>
            <a:prstGeom prst="ellipse">
              <a:avLst/>
            </a:prstGeom>
            <a:grpFill/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2800" dirty="0">
                  <a:solidFill>
                    <a:srgbClr val="FFFFFF"/>
                  </a:solidFill>
                </a:rPr>
                <a:t>หลักฐานการรับพัสดุ</a:t>
              </a:r>
            </a:p>
          </p:txBody>
        </p:sp>
        <p:sp>
          <p:nvSpPr>
            <p:cNvPr id="106504" name="AutoShape 30"/>
            <p:cNvSpPr>
              <a:spLocks noChangeArrowheads="1"/>
            </p:cNvSpPr>
            <p:nvPr/>
          </p:nvSpPr>
          <p:spPr bwMode="auto">
            <a:xfrm rot="2320747" flipV="1">
              <a:off x="1986357" y="2036108"/>
              <a:ext cx="969476" cy="361523"/>
            </a:xfrm>
            <a:prstGeom prst="leftArrow">
              <a:avLst>
                <a:gd name="adj1" fmla="val 50000"/>
                <a:gd name="adj2" fmla="val 49995"/>
              </a:avLst>
            </a:prstGeom>
            <a:grpFill/>
            <a:ln w="12700">
              <a:solidFill>
                <a:srgbClr val="FFFF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th-TH" altLang="th-TH" sz="2400">
                <a:solidFill>
                  <a:srgbClr val="000000"/>
                </a:solidFill>
                <a:latin typeface="CordiaUPC" panose="020B0304020202020204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88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3"/>
          </a:xfr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การมอบอำนาจของ</a:t>
            </a:r>
            <a:r>
              <a:rPr lang="th-TH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สพฐ</a:t>
            </a:r>
            <a:r>
              <a:rPr lang="th-TH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walliaUPC" panose="020B0604020202020204" pitchFamily="34" charset="-34"/>
                <a:cs typeface="BrowalliaUPC" panose="020B0604020202020204" pitchFamily="34" charset="-34"/>
              </a:rPr>
              <a:t>.ให้กับโรงเรียน ในปีงบประมาณ พ.ศ. ๒๕๖๑</a:t>
            </a:r>
            <a:endParaRPr lang="th-TH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52983" y="2669657"/>
            <a:ext cx="3973689" cy="1783645"/>
            <a:chOff x="666046" y="2878666"/>
            <a:chExt cx="3973689" cy="1783645"/>
          </a:xfrm>
          <a:solidFill>
            <a:srgbClr val="7030A0"/>
          </a:solidFill>
        </p:grpSpPr>
        <p:sp>
          <p:nvSpPr>
            <p:cNvPr id="5" name="Oval 4"/>
            <p:cNvSpPr/>
            <p:nvPr/>
          </p:nvSpPr>
          <p:spPr>
            <a:xfrm>
              <a:off x="666046" y="2878666"/>
              <a:ext cx="3973689" cy="178364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bg1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264356" y="3431818"/>
              <a:ext cx="2856089" cy="584775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defTabSz="914400"/>
              <a:r>
                <a:rPr lang="th-TH" sz="3200" b="1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คำสั่งมอบอำนาจของ </a:t>
              </a:r>
              <a:r>
                <a:rPr lang="th-TH" sz="3200" b="1" dirty="0" err="1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สพฐ</a:t>
              </a:r>
              <a:r>
                <a:rPr lang="th-TH" sz="3200" b="1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.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774457" y="1617758"/>
            <a:ext cx="4425246" cy="1077218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th-TH" sz="3200" b="1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คำสั่งมอบอำนาจของ </a:t>
            </a:r>
            <a:r>
              <a:rPr lang="th-TH" sz="3200" b="1" dirty="0" err="1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สพฐ</a:t>
            </a:r>
            <a:r>
              <a:rPr lang="th-TH" sz="3200" b="1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.  ๑๓๔๐/๒๕๖๐ สั่ง ณ วันที่ ๒๔ สิงหาคม พ.ศ. ๒๕๖๐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28004" y="3275063"/>
            <a:ext cx="4504266" cy="1077218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th-TH" sz="3200" b="1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คำสั่งมอบอำนาจของ </a:t>
            </a:r>
            <a:r>
              <a:rPr lang="th-TH" sz="3200" b="1" dirty="0" err="1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สพฐ</a:t>
            </a:r>
            <a:r>
              <a:rPr lang="th-TH" sz="3200" b="1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. ๑๓๔๑/๒๕๖๐ สั่ง ณ วันที่ ๒๔ สิงหาคม พ.ศ. ๒๕๖๐</a:t>
            </a:r>
          </a:p>
        </p:txBody>
      </p:sp>
      <p:grpSp>
        <p:nvGrpSpPr>
          <p:cNvPr id="10" name="Group 9"/>
          <p:cNvGrpSpPr/>
          <p:nvPr/>
        </p:nvGrpSpPr>
        <p:grpSpPr>
          <a:xfrm rot="20040955">
            <a:off x="4383922" y="2120579"/>
            <a:ext cx="2490490" cy="1004711"/>
            <a:chOff x="4797778" y="2630310"/>
            <a:chExt cx="1794933" cy="1004711"/>
          </a:xfrm>
        </p:grpSpPr>
        <p:sp>
          <p:nvSpPr>
            <p:cNvPr id="8" name="Right Arrow 7"/>
            <p:cNvSpPr/>
            <p:nvPr/>
          </p:nvSpPr>
          <p:spPr>
            <a:xfrm>
              <a:off x="4797778" y="2630310"/>
              <a:ext cx="1794933" cy="1004711"/>
            </a:xfrm>
            <a:prstGeom prst="rightArrow">
              <a:avLst/>
            </a:prstGeom>
            <a:solidFill>
              <a:srgbClr val="9900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872216" y="2847056"/>
              <a:ext cx="15014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b="1" dirty="0" smtClean="0">
                  <a:solidFill>
                    <a:prstClr val="white"/>
                  </a:solidFill>
                </a:rPr>
                <a:t>เงิน </a:t>
              </a:r>
              <a:r>
                <a:rPr lang="th-TH" sz="3200" b="1" dirty="0" err="1" smtClean="0">
                  <a:solidFill>
                    <a:prstClr val="white"/>
                  </a:solidFill>
                </a:rPr>
                <a:t>งป</a:t>
              </a:r>
              <a:r>
                <a:rPr lang="th-TH" sz="3200" b="1" dirty="0" smtClean="0">
                  <a:solidFill>
                    <a:prstClr val="white"/>
                  </a:solidFill>
                </a:rPr>
                <a:t>ม.</a:t>
              </a:r>
              <a:endParaRPr lang="th-TH" sz="32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632712" y="3251151"/>
            <a:ext cx="2186848" cy="1004711"/>
            <a:chOff x="4797777" y="2630310"/>
            <a:chExt cx="1794933" cy="1004711"/>
          </a:xfrm>
        </p:grpSpPr>
        <p:sp>
          <p:nvSpPr>
            <p:cNvPr id="12" name="Right Arrow 11"/>
            <p:cNvSpPr/>
            <p:nvPr/>
          </p:nvSpPr>
          <p:spPr>
            <a:xfrm>
              <a:off x="4797777" y="2630310"/>
              <a:ext cx="1794933" cy="1004711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65992" y="2876650"/>
              <a:ext cx="1501422" cy="58477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b="1" dirty="0" smtClean="0">
                  <a:solidFill>
                    <a:prstClr val="white"/>
                  </a:solidFill>
                </a:rPr>
                <a:t>เงินรายได้</a:t>
              </a:r>
              <a:endParaRPr lang="th-TH" sz="3200" b="1" dirty="0">
                <a:solidFill>
                  <a:prstClr val="white"/>
                </a:solidFill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444" y="1488518"/>
            <a:ext cx="1897415" cy="173848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19297" y="5088623"/>
            <a:ext cx="4504266" cy="1077218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th-TH" sz="3200" b="1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คำสั่งมอบอำนาจของ </a:t>
            </a:r>
            <a:r>
              <a:rPr lang="th-TH" sz="3200" b="1" dirty="0" err="1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สพฐ</a:t>
            </a:r>
            <a:r>
              <a:rPr lang="th-TH" sz="3200" b="1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. ๑๖๗๗/๒๕๖๐ สั่ง ณ วันที่ ๑๘ ตุลาคม พ.ศ. ๒๕๖๐</a:t>
            </a:r>
          </a:p>
        </p:txBody>
      </p:sp>
      <p:grpSp>
        <p:nvGrpSpPr>
          <p:cNvPr id="16" name="Group 15"/>
          <p:cNvGrpSpPr/>
          <p:nvPr/>
        </p:nvGrpSpPr>
        <p:grpSpPr>
          <a:xfrm rot="1993465">
            <a:off x="4168395" y="4423287"/>
            <a:ext cx="2793677" cy="1004711"/>
            <a:chOff x="4765572" y="2630310"/>
            <a:chExt cx="1827138" cy="1004711"/>
          </a:xfrm>
          <a:solidFill>
            <a:srgbClr val="7030A0"/>
          </a:solidFill>
        </p:grpSpPr>
        <p:sp>
          <p:nvSpPr>
            <p:cNvPr id="17" name="Right Arrow 16"/>
            <p:cNvSpPr/>
            <p:nvPr/>
          </p:nvSpPr>
          <p:spPr>
            <a:xfrm>
              <a:off x="4797777" y="2630310"/>
              <a:ext cx="1794933" cy="1004711"/>
            </a:xfrm>
            <a:prstGeom prst="rightArrow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765572" y="2814662"/>
              <a:ext cx="1501422" cy="584775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b="1" dirty="0" smtClean="0">
                  <a:solidFill>
                    <a:prstClr val="white"/>
                  </a:solidFill>
                </a:rPr>
                <a:t>การโอนพัสดุ</a:t>
              </a:r>
              <a:endParaRPr lang="th-TH" sz="3200" b="1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582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ชื่อเรื่อง 1"/>
          <p:cNvSpPr>
            <a:spLocks noGrp="1"/>
          </p:cNvSpPr>
          <p:nvPr>
            <p:ph type="title"/>
          </p:nvPr>
        </p:nvSpPr>
        <p:spPr>
          <a:xfrm>
            <a:off x="4727576" y="404814"/>
            <a:ext cx="2790825" cy="530225"/>
          </a:xfrm>
        </p:spPr>
        <p:txBody>
          <a:bodyPr/>
          <a:lstStyle/>
          <a:p>
            <a:pPr algn="ctr" eaLnBrk="1" hangingPunct="1"/>
            <a:r>
              <a:rPr lang="th-TH" altLang="th-TH" sz="2800"/>
              <a:t>ตัวอย่าง บัญชีวัสดุ</a:t>
            </a:r>
          </a:p>
        </p:txBody>
      </p:sp>
      <p:sp>
        <p:nvSpPr>
          <p:cNvPr id="107523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1pPr>
            <a:lvl2pPr marL="557213" indent="-2143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1920B6CE-A63F-48E7-92D5-F68C82DEA14A}" type="slidenum">
              <a:rPr lang="th-TH" altLang="th-TH" sz="90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30</a:t>
            </a:fld>
            <a:endParaRPr lang="th-TH" altLang="th-TH" sz="900">
              <a:solidFill>
                <a:srgbClr val="898989"/>
              </a:solidFill>
            </a:endParaRPr>
          </a:p>
        </p:txBody>
      </p:sp>
      <p:pic>
        <p:nvPicPr>
          <p:cNvPr id="107524" name="Picture 5" descr="C:\Users\User1\Desktop\บัญชีวัสดุ ตัวอย่าง_Page_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4826" y="1052513"/>
            <a:ext cx="8664575" cy="5453062"/>
          </a:xfrm>
        </p:spPr>
      </p:pic>
    </p:spTree>
    <p:extLst>
      <p:ext uri="{BB962C8B-B14F-4D97-AF65-F5344CB8AC3E}">
        <p14:creationId xmlns:p14="http://schemas.microsoft.com/office/powerpoint/2010/main" val="285645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Oval 83"/>
          <p:cNvSpPr/>
          <p:nvPr/>
        </p:nvSpPr>
        <p:spPr>
          <a:xfrm>
            <a:off x="981307" y="2397512"/>
            <a:ext cx="2642839" cy="2609386"/>
          </a:xfrm>
          <a:prstGeom prst="ellipse">
            <a:avLst/>
          </a:prstGeom>
          <a:solidFill>
            <a:srgbClr val="99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197016" y="1776805"/>
            <a:ext cx="5834706" cy="646429"/>
            <a:chOff x="5857064" y="1108038"/>
            <a:chExt cx="3900121" cy="646429"/>
          </a:xfrm>
          <a:solidFill>
            <a:srgbClr val="9900FF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9" name="Group 18"/>
            <p:cNvGrpSpPr/>
            <p:nvPr/>
          </p:nvGrpSpPr>
          <p:grpSpPr>
            <a:xfrm>
              <a:off x="5857064" y="1108038"/>
              <a:ext cx="3900121" cy="645458"/>
              <a:chOff x="3179598" y="203615"/>
              <a:chExt cx="757570" cy="230966"/>
            </a:xfrm>
            <a:grpFill/>
          </p:grpSpPr>
          <p:sp>
            <p:nvSpPr>
              <p:cNvPr id="21" name="Rectangle 20"/>
              <p:cNvSpPr/>
              <p:nvPr/>
            </p:nvSpPr>
            <p:spPr>
              <a:xfrm>
                <a:off x="3179598" y="203615"/>
                <a:ext cx="757570" cy="230966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Rectangle 21"/>
              <p:cNvSpPr/>
              <p:nvPr/>
            </p:nvSpPr>
            <p:spPr>
              <a:xfrm>
                <a:off x="3179598" y="203615"/>
                <a:ext cx="757570" cy="230966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" tIns="7620" rIns="7620" bIns="7620" numCol="1" spcCol="1270" anchor="ctr" anchorCtr="0">
                <a:noAutofit/>
              </a:bodyPr>
              <a:lstStyle/>
              <a:p>
                <a:pPr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h-TH" sz="12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5895432" y="1149686"/>
              <a:ext cx="1565793" cy="604781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>
              <a:spAutoFit/>
            </a:bodyPr>
            <a:lstStyle/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3600" b="1" dirty="0" smtClean="0">
                  <a:solidFill>
                    <a:prstClr val="white"/>
                  </a:solidFill>
                </a:rPr>
                <a:t>๒. </a:t>
              </a:r>
              <a:r>
                <a:rPr lang="th-TH" sz="3600" b="1" dirty="0">
                  <a:solidFill>
                    <a:prstClr val="white"/>
                  </a:solidFill>
                </a:rPr>
                <a:t>จัดทำราคากลาง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197015" y="3185064"/>
            <a:ext cx="5836500" cy="657204"/>
            <a:chOff x="5857064" y="1096292"/>
            <a:chExt cx="3900121" cy="657204"/>
          </a:xfrm>
          <a:solidFill>
            <a:srgbClr val="9900FF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24" name="Group 23"/>
            <p:cNvGrpSpPr/>
            <p:nvPr/>
          </p:nvGrpSpPr>
          <p:grpSpPr>
            <a:xfrm>
              <a:off x="5857064" y="1108038"/>
              <a:ext cx="3900121" cy="645458"/>
              <a:chOff x="3179598" y="203615"/>
              <a:chExt cx="757570" cy="230966"/>
            </a:xfrm>
            <a:grpFill/>
          </p:grpSpPr>
          <p:sp>
            <p:nvSpPr>
              <p:cNvPr id="26" name="Rectangle 25"/>
              <p:cNvSpPr/>
              <p:nvPr/>
            </p:nvSpPr>
            <p:spPr>
              <a:xfrm>
                <a:off x="3179598" y="203615"/>
                <a:ext cx="757570" cy="230966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Rectangle 26"/>
              <p:cNvSpPr/>
              <p:nvPr/>
            </p:nvSpPr>
            <p:spPr>
              <a:xfrm>
                <a:off x="3179598" y="203615"/>
                <a:ext cx="757570" cy="230966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" tIns="7620" rIns="7620" bIns="7620" numCol="1" spcCol="1270" anchor="ctr" anchorCtr="0">
                <a:noAutofit/>
              </a:bodyPr>
              <a:lstStyle/>
              <a:p>
                <a:pPr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h-TH" sz="12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5" name="Rectangle 24"/>
            <p:cNvSpPr/>
            <p:nvPr/>
          </p:nvSpPr>
          <p:spPr>
            <a:xfrm>
              <a:off x="5885030" y="1096292"/>
              <a:ext cx="2323591" cy="646331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 dirty="0" smtClean="0">
                  <a:solidFill>
                    <a:prstClr val="white"/>
                  </a:solidFill>
                </a:rPr>
                <a:t>๔. </a:t>
              </a:r>
              <a:r>
                <a:rPr lang="th-TH" sz="3600" b="1" dirty="0">
                  <a:solidFill>
                    <a:prstClr val="white"/>
                  </a:solidFill>
                </a:rPr>
                <a:t>จัดทำสัญญาหรือข้อตกลง 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186258" y="2486808"/>
            <a:ext cx="5836500" cy="667945"/>
            <a:chOff x="5857064" y="1108038"/>
            <a:chExt cx="3900121" cy="667945"/>
          </a:xfrm>
          <a:solidFill>
            <a:srgbClr val="9900FF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29" name="Group 28"/>
            <p:cNvGrpSpPr/>
            <p:nvPr/>
          </p:nvGrpSpPr>
          <p:grpSpPr>
            <a:xfrm>
              <a:off x="5857064" y="1108038"/>
              <a:ext cx="3900121" cy="645458"/>
              <a:chOff x="3179598" y="203615"/>
              <a:chExt cx="757570" cy="230966"/>
            </a:xfrm>
            <a:grpFill/>
          </p:grpSpPr>
          <p:sp>
            <p:nvSpPr>
              <p:cNvPr id="31" name="Rectangle 30"/>
              <p:cNvSpPr/>
              <p:nvPr/>
            </p:nvSpPr>
            <p:spPr>
              <a:xfrm>
                <a:off x="3179598" y="203615"/>
                <a:ext cx="757570" cy="230966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2" name="Rectangle 31"/>
              <p:cNvSpPr/>
              <p:nvPr/>
            </p:nvSpPr>
            <p:spPr>
              <a:xfrm>
                <a:off x="3179598" y="203615"/>
                <a:ext cx="757570" cy="230966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" tIns="7620" rIns="7620" bIns="7620" numCol="1" spcCol="1270" anchor="ctr" anchorCtr="0">
                <a:noAutofit/>
              </a:bodyPr>
              <a:lstStyle/>
              <a:p>
                <a:pPr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h-TH" sz="12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5881053" y="1171202"/>
              <a:ext cx="1227779" cy="604781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>
              <a:spAutoFit/>
            </a:bodyPr>
            <a:lstStyle/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3600" b="1" dirty="0" smtClean="0">
                  <a:solidFill>
                    <a:prstClr val="white"/>
                  </a:solidFill>
                </a:rPr>
                <a:t>๓.</a:t>
              </a:r>
              <a:r>
                <a:rPr lang="th-TH" sz="3600" b="1" dirty="0">
                  <a:solidFill>
                    <a:prstClr val="white"/>
                  </a:solidFill>
                </a:rPr>
                <a:t>จัดซื้อจัดจ้าง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206768" y="1053461"/>
            <a:ext cx="5836500" cy="645458"/>
            <a:chOff x="5857064" y="1108038"/>
            <a:chExt cx="3900121" cy="645458"/>
          </a:xfrm>
          <a:solidFill>
            <a:srgbClr val="9900FF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39" name="Group 38"/>
            <p:cNvGrpSpPr/>
            <p:nvPr/>
          </p:nvGrpSpPr>
          <p:grpSpPr>
            <a:xfrm>
              <a:off x="5857064" y="1108038"/>
              <a:ext cx="3900121" cy="645458"/>
              <a:chOff x="3179598" y="203615"/>
              <a:chExt cx="757570" cy="230966"/>
            </a:xfrm>
            <a:grpFill/>
          </p:grpSpPr>
          <p:sp>
            <p:nvSpPr>
              <p:cNvPr id="41" name="Rectangle 40"/>
              <p:cNvSpPr/>
              <p:nvPr/>
            </p:nvSpPr>
            <p:spPr>
              <a:xfrm>
                <a:off x="3179598" y="203615"/>
                <a:ext cx="757570" cy="230966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2" name="Rectangle 41"/>
              <p:cNvSpPr/>
              <p:nvPr/>
            </p:nvSpPr>
            <p:spPr>
              <a:xfrm>
                <a:off x="3179598" y="203615"/>
                <a:ext cx="757570" cy="230966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" tIns="7620" rIns="7620" bIns="7620" numCol="1" spcCol="1270" anchor="ctr" anchorCtr="0">
                <a:noAutofit/>
              </a:bodyPr>
              <a:lstStyle/>
              <a:p>
                <a:pPr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h-TH" sz="12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0" name="Rectangle 39"/>
            <p:cNvSpPr/>
            <p:nvPr/>
          </p:nvSpPr>
          <p:spPr>
            <a:xfrm>
              <a:off x="5887980" y="1138535"/>
              <a:ext cx="3670056" cy="604781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>
              <a:spAutoFit/>
            </a:bodyPr>
            <a:lstStyle/>
            <a:p>
              <a:pPr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3600" b="1" dirty="0" smtClean="0">
                  <a:solidFill>
                    <a:prstClr val="white"/>
                  </a:solidFill>
                </a:rPr>
                <a:t>๑.</a:t>
              </a:r>
              <a:r>
                <a:rPr lang="th-TH" sz="3600" b="1" dirty="0">
                  <a:solidFill>
                    <a:prstClr val="white"/>
                  </a:solidFill>
                </a:rPr>
                <a:t>จัดทำคุณลักษณะ เฉพาะหรือแบบรูปรายการ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202395" y="4620307"/>
            <a:ext cx="5836500" cy="701141"/>
            <a:chOff x="5857064" y="1052355"/>
            <a:chExt cx="3900121" cy="701141"/>
          </a:xfrm>
          <a:solidFill>
            <a:srgbClr val="9900FF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54" name="Group 53"/>
            <p:cNvGrpSpPr/>
            <p:nvPr/>
          </p:nvGrpSpPr>
          <p:grpSpPr>
            <a:xfrm>
              <a:off x="5857064" y="1108038"/>
              <a:ext cx="3900121" cy="645458"/>
              <a:chOff x="3179598" y="203615"/>
              <a:chExt cx="757570" cy="230966"/>
            </a:xfrm>
            <a:grpFill/>
          </p:grpSpPr>
          <p:sp>
            <p:nvSpPr>
              <p:cNvPr id="56" name="Rectangle 55"/>
              <p:cNvSpPr/>
              <p:nvPr/>
            </p:nvSpPr>
            <p:spPr>
              <a:xfrm>
                <a:off x="3179598" y="203615"/>
                <a:ext cx="757570" cy="230966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7" name="Rectangle 56"/>
              <p:cNvSpPr/>
              <p:nvPr/>
            </p:nvSpPr>
            <p:spPr>
              <a:xfrm>
                <a:off x="3179598" y="203615"/>
                <a:ext cx="757570" cy="230966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" tIns="7620" rIns="7620" bIns="7620" numCol="1" spcCol="1270" anchor="ctr" anchorCtr="0">
                <a:noAutofit/>
              </a:bodyPr>
              <a:lstStyle/>
              <a:p>
                <a:pPr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h-TH" sz="12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5886813" y="1052355"/>
              <a:ext cx="3855302" cy="646331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>
              <a:spAutoFit/>
            </a:bodyPr>
            <a:lstStyle/>
            <a:p>
              <a:r>
                <a:rPr lang="th-TH" sz="3600" b="1" dirty="0" smtClean="0">
                  <a:solidFill>
                    <a:prstClr val="white"/>
                  </a:solidFill>
                </a:rPr>
                <a:t>๖. ลงบัญชี</a:t>
              </a:r>
              <a:r>
                <a:rPr lang="th-TH" sz="3600" b="1" dirty="0">
                  <a:solidFill>
                    <a:prstClr val="white"/>
                  </a:solidFill>
                </a:rPr>
                <a:t>วัสดุ 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207772" y="3895069"/>
            <a:ext cx="5836499" cy="657205"/>
            <a:chOff x="5857064" y="1096291"/>
            <a:chExt cx="3900121" cy="657205"/>
          </a:xfrm>
          <a:solidFill>
            <a:srgbClr val="9900FF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69" name="Group 68"/>
            <p:cNvGrpSpPr/>
            <p:nvPr/>
          </p:nvGrpSpPr>
          <p:grpSpPr>
            <a:xfrm>
              <a:off x="5857064" y="1108038"/>
              <a:ext cx="3900121" cy="645458"/>
              <a:chOff x="3179598" y="203615"/>
              <a:chExt cx="757570" cy="230966"/>
            </a:xfrm>
            <a:grpFill/>
          </p:grpSpPr>
          <p:sp>
            <p:nvSpPr>
              <p:cNvPr id="71" name="Rectangle 70"/>
              <p:cNvSpPr/>
              <p:nvPr/>
            </p:nvSpPr>
            <p:spPr>
              <a:xfrm>
                <a:off x="3179598" y="203615"/>
                <a:ext cx="757570" cy="230966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2" name="Rectangle 71"/>
              <p:cNvSpPr/>
              <p:nvPr/>
            </p:nvSpPr>
            <p:spPr>
              <a:xfrm>
                <a:off x="3179598" y="203615"/>
                <a:ext cx="757570" cy="230966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" tIns="7620" rIns="7620" bIns="7620" numCol="1" spcCol="1270" anchor="ctr" anchorCtr="0">
                <a:noAutofit/>
              </a:bodyPr>
              <a:lstStyle/>
              <a:p>
                <a:pPr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h-TH" sz="12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0" name="Rectangle 69"/>
            <p:cNvSpPr/>
            <p:nvPr/>
          </p:nvSpPr>
          <p:spPr>
            <a:xfrm>
              <a:off x="5866795" y="1096291"/>
              <a:ext cx="2460701" cy="646331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 dirty="0" smtClean="0">
                  <a:solidFill>
                    <a:prstClr val="white"/>
                  </a:solidFill>
                </a:rPr>
                <a:t>๕. </a:t>
              </a:r>
              <a:r>
                <a:rPr lang="th-TH" sz="3600" b="1" dirty="0">
                  <a:solidFill>
                    <a:prstClr val="white"/>
                  </a:solidFill>
                </a:rPr>
                <a:t>บริหารสัญญา หรือข้อตกลง 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79141" y="1918010"/>
            <a:ext cx="3824868" cy="3724508"/>
            <a:chOff x="425604" y="535258"/>
            <a:chExt cx="3646449" cy="3646449"/>
          </a:xfrm>
        </p:grpSpPr>
        <p:pic>
          <p:nvPicPr>
            <p:cNvPr id="78" name="Picture 7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604" y="535258"/>
              <a:ext cx="3646449" cy="3646449"/>
            </a:xfrm>
            <a:prstGeom prst="rect">
              <a:avLst/>
            </a:prstGeom>
          </p:spPr>
        </p:pic>
        <p:sp>
          <p:nvSpPr>
            <p:cNvPr id="80" name="Rectangle 79"/>
            <p:cNvSpPr/>
            <p:nvPr/>
          </p:nvSpPr>
          <p:spPr>
            <a:xfrm>
              <a:off x="1104540" y="1554941"/>
              <a:ext cx="2363295" cy="17175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h-TH" sz="3600" b="1" dirty="0">
                  <a:solidFill>
                    <a:prstClr val="white"/>
                  </a:solidFill>
                </a:rPr>
                <a:t>กระบวนการเกี่ยวกับการ</a:t>
              </a:r>
              <a:r>
                <a:rPr lang="th-TH" sz="3600" b="1" dirty="0" smtClean="0">
                  <a:solidFill>
                    <a:prstClr val="white"/>
                  </a:solidFill>
                </a:rPr>
                <a:t>บริหารงานโครงการ</a:t>
              </a:r>
              <a:endParaRPr lang="th-TH" sz="3600" b="1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623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70616" y="527124"/>
            <a:ext cx="3141233" cy="87136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/>
              <a:t>การจัดซื้อ</a:t>
            </a:r>
            <a:endParaRPr lang="th-TH" sz="36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2883050" y="1979407"/>
            <a:ext cx="4604273" cy="957431"/>
            <a:chOff x="2990626" y="1549101"/>
            <a:chExt cx="4604273" cy="957431"/>
          </a:xfrm>
        </p:grpSpPr>
        <p:sp>
          <p:nvSpPr>
            <p:cNvPr id="3" name="Rounded Rectangle 2"/>
            <p:cNvSpPr/>
            <p:nvPr/>
          </p:nvSpPr>
          <p:spPr>
            <a:xfrm>
              <a:off x="2990626" y="1549101"/>
              <a:ext cx="4604273" cy="957431"/>
            </a:xfrm>
            <a:prstGeom prst="roundRect">
              <a:avLst/>
            </a:prstGeom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600" b="1" dirty="0" smtClean="0"/>
                <a:t>วิธีเฉพาะเจาะจง</a:t>
              </a:r>
              <a:endParaRPr lang="th-TH" sz="3600" b="1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3431690" y="1818043"/>
              <a:ext cx="570155" cy="40879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960147" y="3401210"/>
            <a:ext cx="4604273" cy="957431"/>
            <a:chOff x="2990626" y="1549101"/>
            <a:chExt cx="4604273" cy="957431"/>
          </a:xfrm>
        </p:grpSpPr>
        <p:sp>
          <p:nvSpPr>
            <p:cNvPr id="10" name="Rounded Rectangle 9"/>
            <p:cNvSpPr/>
            <p:nvPr/>
          </p:nvSpPr>
          <p:spPr>
            <a:xfrm>
              <a:off x="2990626" y="1549101"/>
              <a:ext cx="4604273" cy="957431"/>
            </a:xfrm>
            <a:prstGeom prst="roundRect">
              <a:avLst/>
            </a:prstGeom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3600" b="1" dirty="0" smtClean="0"/>
                <a:t>วิธีคัดเลือก</a:t>
              </a:r>
              <a:endParaRPr lang="th-TH" sz="3600" b="1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3431690" y="1818043"/>
              <a:ext cx="570155" cy="40879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bg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 rot="1852324">
            <a:off x="3410174" y="3539267"/>
            <a:ext cx="527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dirty="0" smtClean="0"/>
              <a:t>√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94663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312895" y="2485016"/>
            <a:ext cx="6938682" cy="280774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b="1" dirty="0" smtClean="0"/>
              <a:t>การที่หน่วยงานของรัฐเชิญชวนเฉพาะผู้ประกอบการที่มีคุณสมบัติตรงตามเงื่อนไขที่หน่วยงานของรัฐกำหนด      ซึ่งต้องไม่น้อยกว่า</a:t>
            </a:r>
            <a:r>
              <a:rPr lang="th-TH" sz="4000" b="1" u="sng" dirty="0" smtClean="0"/>
              <a:t>สามราย</a:t>
            </a:r>
            <a:r>
              <a:rPr lang="th-TH" sz="3200" b="1" dirty="0" smtClean="0"/>
              <a:t>ให้เข้ายื่นข้อเสนอ    เว้นแต่ในงานนั้นมีผู้ประกอบการที่มีคุณสมบัติตรงตามที่กำหนด</a:t>
            </a:r>
            <a:r>
              <a:rPr lang="th-TH" sz="3600" b="1" u="sng" dirty="0" smtClean="0"/>
              <a:t>น้อยกว่าสามราย</a:t>
            </a:r>
            <a:endParaRPr lang="th-TH" sz="3600" b="1" u="sng" dirty="0"/>
          </a:p>
        </p:txBody>
      </p:sp>
      <p:sp>
        <p:nvSpPr>
          <p:cNvPr id="3" name="Oval 2"/>
          <p:cNvSpPr/>
          <p:nvPr/>
        </p:nvSpPr>
        <p:spPr>
          <a:xfrm>
            <a:off x="1753496" y="613186"/>
            <a:ext cx="2807746" cy="128016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/>
              <a:t>มาตรา ๕๕ (๒)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11469959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57645" y="1800395"/>
            <a:ext cx="1009105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th-TH" sz="20000" b="1" spc="50" dirty="0" smtClean="0">
                <a:ln w="9525" cmpd="sng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glow rad="63500">
                    <a:srgbClr val="9F8351">
                      <a:satMod val="175000"/>
                      <a:alpha val="40000"/>
                    </a:srgbClr>
                  </a:glow>
                </a:effectLst>
              </a:rPr>
              <a:t>ข้อ  ๒๑</a:t>
            </a:r>
            <a:endParaRPr lang="th-TH" sz="20000" b="1" spc="50" dirty="0">
              <a:ln w="9525" cmpd="sng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effectLst>
                <a:glow rad="63500">
                  <a:srgbClr val="9F8351">
                    <a:satMod val="175000"/>
                    <a:alpha val="40000"/>
                  </a:srgbClr>
                </a:glow>
              </a:effectLst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6148014" y="2225193"/>
            <a:ext cx="2429930" cy="3770444"/>
            <a:chOff x="5799671" y="1158395"/>
            <a:chExt cx="2429930" cy="3770444"/>
          </a:xfrm>
        </p:grpSpPr>
        <p:sp>
          <p:nvSpPr>
            <p:cNvPr id="12" name="Rounded Rectangle 11"/>
            <p:cNvSpPr/>
            <p:nvPr/>
          </p:nvSpPr>
          <p:spPr>
            <a:xfrm>
              <a:off x="6216667" y="1158395"/>
              <a:ext cx="2012934" cy="3770444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r>
                <a:rPr lang="th-TH" sz="2800" b="1" dirty="0">
                  <a:ln w="0"/>
                  <a:solidFill>
                    <a:schemeClr val="bg1"/>
                  </a:solidFill>
                </a:rPr>
                <a:t>ร่างขอบเขตของงาน หรือรายละเอียดคุณลักษณะเฉพาะของพัสดุที่จะซื้อหรือจ้าง รวมทั้งกำหนดหลักเกณฑ์การพิจารณาคัดเลือก ข้อเสนอ</a:t>
              </a:r>
            </a:p>
          </p:txBody>
        </p:sp>
        <p:sp>
          <p:nvSpPr>
            <p:cNvPr id="17" name="Down Arrow 16"/>
            <p:cNvSpPr/>
            <p:nvPr/>
          </p:nvSpPr>
          <p:spPr>
            <a:xfrm rot="16200000">
              <a:off x="5836759" y="1629489"/>
              <a:ext cx="372534" cy="446709"/>
            </a:xfrm>
            <a:prstGeom prst="down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th-TH" sz="2800">
                <a:solidFill>
                  <a:prstClr val="white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205611" y="602423"/>
            <a:ext cx="1175219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914400"/>
            <a:r>
              <a:rPr lang="th-TH" sz="2800" b="1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sz="2800" b="1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จัดทำร่าง</a:t>
            </a:r>
            <a:r>
              <a:rPr lang="th-TH" sz="2800" b="1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ขอบเขตของงานหรือรายละเอียดคุณลักษณะเฉพาะของพัสดุหรือแบบรูปรายการงานก่อสร้าง </a:t>
            </a:r>
            <a:endParaRPr lang="th-TH" sz="2800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9" name="Bevel 18"/>
          <p:cNvSpPr/>
          <p:nvPr/>
        </p:nvSpPr>
        <p:spPr>
          <a:xfrm>
            <a:off x="2716994" y="0"/>
            <a:ext cx="7307539" cy="575733"/>
          </a:xfrm>
          <a:prstGeom prst="beve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th-TH" sz="2800" b="1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ส่วนที่ ๒ กระบวนการจัดซื้อจัดจ้าง</a:t>
            </a:r>
            <a:endParaRPr lang="th-TH" sz="28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1039718" y="2226525"/>
            <a:ext cx="1704570" cy="1613502"/>
          </a:xfrm>
          <a:prstGeom prst="ellipse">
            <a:avLst/>
          </a:prstGeom>
          <a:solidFill>
            <a:srgbClr val="7030A0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h-TH" sz="2800" b="1" dirty="0" smtClean="0">
                <a:solidFill>
                  <a:schemeClr val="bg1"/>
                </a:solidFill>
              </a:rPr>
              <a:t>ไม่ใช่งานก่อสร้าง</a:t>
            </a:r>
            <a:endParaRPr lang="th-TH" sz="2800" b="1" dirty="0">
              <a:solidFill>
                <a:schemeClr val="bg1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2734706" y="2393794"/>
            <a:ext cx="1895705" cy="1064001"/>
            <a:chOff x="2386363" y="1326996"/>
            <a:chExt cx="1895705" cy="1064001"/>
          </a:xfrm>
          <a:solidFill>
            <a:srgbClr val="7030A0"/>
          </a:solidFill>
        </p:grpSpPr>
        <p:grpSp>
          <p:nvGrpSpPr>
            <p:cNvPr id="28" name="Group 27"/>
            <p:cNvGrpSpPr/>
            <p:nvPr/>
          </p:nvGrpSpPr>
          <p:grpSpPr>
            <a:xfrm>
              <a:off x="2729270" y="1326996"/>
              <a:ext cx="1240563" cy="1064001"/>
              <a:chOff x="1207544" y="140876"/>
              <a:chExt cx="711799" cy="711799"/>
            </a:xfrm>
            <a:grp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29" name="Oval 28"/>
              <p:cNvSpPr/>
              <p:nvPr/>
            </p:nvSpPr>
            <p:spPr>
              <a:xfrm>
                <a:off x="1207544" y="140876"/>
                <a:ext cx="711799" cy="711799"/>
              </a:xfrm>
              <a:prstGeom prst="ellipse">
                <a:avLst/>
              </a:prstGeom>
              <a:grpFill/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th-TH" sz="2800" b="1" dirty="0" err="1" smtClean="0">
                    <a:solidFill>
                      <a:schemeClr val="bg1"/>
                    </a:solidFill>
                  </a:rPr>
                  <a:t>ผอ</a:t>
                </a:r>
                <a:r>
                  <a:rPr lang="th-TH" sz="2800" b="1" dirty="0" smtClean="0">
                    <a:solidFill>
                      <a:schemeClr val="bg1"/>
                    </a:solidFill>
                  </a:rPr>
                  <a:t>..</a:t>
                </a:r>
                <a:r>
                  <a:rPr lang="th-TH" sz="2800" b="1" dirty="0" err="1" smtClean="0">
                    <a:solidFill>
                      <a:schemeClr val="bg1"/>
                    </a:solidFill>
                  </a:rPr>
                  <a:t>รร</a:t>
                </a:r>
                <a:r>
                  <a:rPr lang="th-TH" sz="2800" b="1" dirty="0" smtClean="0">
                    <a:solidFill>
                      <a:schemeClr val="bg1"/>
                    </a:solidFill>
                  </a:rPr>
                  <a:t>.</a:t>
                </a:r>
                <a:endParaRPr lang="th-TH" sz="2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Oval 4"/>
              <p:cNvSpPr/>
              <p:nvPr/>
            </p:nvSpPr>
            <p:spPr>
              <a:xfrm>
                <a:off x="1311785" y="245117"/>
                <a:ext cx="503317" cy="503317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h-TH" sz="2800" b="1">
                  <a:solidFill>
                    <a:prstClr val="black"/>
                  </a:solidFill>
                </a:endParaRPr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 flipH="1">
              <a:off x="2386363" y="1918010"/>
              <a:ext cx="379139" cy="11153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ight Arrow 33"/>
            <p:cNvSpPr/>
            <p:nvPr/>
          </p:nvSpPr>
          <p:spPr>
            <a:xfrm>
              <a:off x="3969834" y="1717288"/>
              <a:ext cx="312234" cy="323386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prstClr val="white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623915" y="2278564"/>
            <a:ext cx="1500760" cy="1308409"/>
            <a:chOff x="1207544" y="140876"/>
            <a:chExt cx="711799" cy="711799"/>
          </a:xfrm>
          <a:solidFill>
            <a:srgbClr val="7030A0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7" name="Oval 36"/>
            <p:cNvSpPr/>
            <p:nvPr/>
          </p:nvSpPr>
          <p:spPr>
            <a:xfrm>
              <a:off x="1207544" y="140876"/>
              <a:ext cx="711799" cy="711799"/>
            </a:xfrm>
            <a:prstGeom prst="ellipse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th-TH" sz="2800" b="1" dirty="0" err="1" smtClean="0">
                  <a:solidFill>
                    <a:schemeClr val="bg1"/>
                  </a:solidFill>
                </a:rPr>
                <a:t>คกก</a:t>
              </a:r>
              <a:r>
                <a:rPr lang="th-TH" sz="2800" b="1" dirty="0" smtClean="0">
                  <a:solidFill>
                    <a:schemeClr val="bg1"/>
                  </a:solidFill>
                </a:rPr>
                <a:t>./</a:t>
              </a:r>
              <a:r>
                <a:rPr lang="th-TH" sz="2800" b="1" dirty="0" err="1" smtClean="0">
                  <a:solidFill>
                    <a:schemeClr val="bg1"/>
                  </a:solidFill>
                </a:rPr>
                <a:t>จนท</a:t>
              </a:r>
              <a:r>
                <a:rPr lang="th-TH" sz="2800" b="1" dirty="0" smtClean="0">
                  <a:solidFill>
                    <a:schemeClr val="bg1"/>
                  </a:solidFill>
                </a:rPr>
                <a:t>./บุคคล</a:t>
              </a:r>
              <a:endParaRPr lang="th-TH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Oval 4"/>
            <p:cNvSpPr/>
            <p:nvPr/>
          </p:nvSpPr>
          <p:spPr>
            <a:xfrm>
              <a:off x="1311785" y="245117"/>
              <a:ext cx="503317" cy="503317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h-TH" sz="2800" b="1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564418" y="3544589"/>
            <a:ext cx="3756464" cy="2158792"/>
            <a:chOff x="2083312" y="2477791"/>
            <a:chExt cx="3889227" cy="2158792"/>
          </a:xfrm>
        </p:grpSpPr>
        <p:sp>
          <p:nvSpPr>
            <p:cNvPr id="6" name="TextBox 5"/>
            <p:cNvSpPr txBox="1"/>
            <p:nvPr/>
          </p:nvSpPr>
          <p:spPr>
            <a:xfrm>
              <a:off x="2083312" y="2820701"/>
              <a:ext cx="3889227" cy="181588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th-TH" sz="2800" b="1" dirty="0" smtClean="0">
                  <a:ln w="0"/>
                  <a:solidFill>
                    <a:schemeClr val="bg1"/>
                  </a:solidFill>
                </a:rPr>
                <a:t>องค์ประกอบ ระยะเวลา</a:t>
              </a:r>
              <a:r>
                <a:rPr lang="th-TH" sz="2800" b="1" dirty="0">
                  <a:ln w="0"/>
                  <a:solidFill>
                    <a:schemeClr val="bg1"/>
                  </a:solidFill>
                </a:rPr>
                <a:t>การพิจารณา และการประชุมของ</a:t>
              </a:r>
              <a:r>
                <a:rPr lang="th-TH" sz="2800" b="1" dirty="0" smtClean="0">
                  <a:ln w="0"/>
                  <a:solidFill>
                    <a:schemeClr val="bg1"/>
                  </a:solidFill>
                </a:rPr>
                <a:t>คณะกรรมการให้</a:t>
              </a:r>
              <a:r>
                <a:rPr lang="th-TH" sz="2800" b="1" dirty="0">
                  <a:ln w="0"/>
                  <a:solidFill>
                    <a:schemeClr val="bg1"/>
                  </a:solidFill>
                </a:rPr>
                <a:t>เป็นไป</a:t>
              </a:r>
              <a:r>
                <a:rPr lang="th-TH" sz="2800" b="1" dirty="0" smtClean="0">
                  <a:ln w="0"/>
                  <a:solidFill>
                    <a:schemeClr val="bg1"/>
                  </a:solidFill>
                </a:rPr>
                <a:t>ตามที่ </a:t>
              </a:r>
              <a:r>
                <a:rPr lang="th-TH" sz="2800" b="1" dirty="0" err="1" smtClean="0">
                  <a:ln w="0"/>
                  <a:solidFill>
                    <a:schemeClr val="bg1"/>
                  </a:solidFill>
                </a:rPr>
                <a:t>ผอ</a:t>
              </a:r>
              <a:r>
                <a:rPr lang="th-TH" sz="2800" b="1" dirty="0" smtClean="0">
                  <a:ln w="0"/>
                  <a:solidFill>
                    <a:schemeClr val="bg1"/>
                  </a:solidFill>
                </a:rPr>
                <a:t> </a:t>
              </a:r>
              <a:r>
                <a:rPr lang="th-TH" sz="2800" b="1" dirty="0" err="1" smtClean="0">
                  <a:ln w="0"/>
                  <a:solidFill>
                    <a:schemeClr val="bg1"/>
                  </a:solidFill>
                </a:rPr>
                <a:t>ร.ร</a:t>
              </a:r>
              <a:r>
                <a:rPr lang="th-TH" sz="2800" b="1" dirty="0" smtClean="0">
                  <a:ln w="0"/>
                  <a:solidFill>
                    <a:schemeClr val="bg1"/>
                  </a:solidFill>
                </a:rPr>
                <a:t>.กำหนด</a:t>
              </a:r>
              <a:r>
                <a:rPr lang="th-TH" sz="2800" b="1" dirty="0">
                  <a:ln w="0"/>
                  <a:solidFill>
                    <a:schemeClr val="bg1"/>
                  </a:solidFill>
                </a:rPr>
                <a:t>ตามความ</a:t>
              </a:r>
              <a:r>
                <a:rPr lang="th-TH" sz="2800" b="1" dirty="0" smtClean="0">
                  <a:ln w="0"/>
                  <a:solidFill>
                    <a:schemeClr val="bg1"/>
                  </a:solidFill>
                </a:rPr>
                <a:t>จำเป็น</a:t>
              </a:r>
              <a:r>
                <a:rPr lang="th-TH" sz="2800" b="1" dirty="0">
                  <a:ln w="0"/>
                  <a:solidFill>
                    <a:schemeClr val="bg1"/>
                  </a:solidFill>
                </a:rPr>
                <a:t>และเหมาะสม </a:t>
              </a:r>
            </a:p>
          </p:txBody>
        </p:sp>
        <p:sp>
          <p:nvSpPr>
            <p:cNvPr id="3" name="Right Arrow 2"/>
            <p:cNvSpPr/>
            <p:nvPr/>
          </p:nvSpPr>
          <p:spPr>
            <a:xfrm rot="5400000">
              <a:off x="4791330" y="2511540"/>
              <a:ext cx="444619" cy="377121"/>
            </a:xfrm>
            <a:prstGeom prst="rightArrow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th-TH" sz="2800">
                <a:solidFill>
                  <a:prstClr val="white"/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8610216" y="3686504"/>
            <a:ext cx="1583428" cy="1064001"/>
            <a:chOff x="8261873" y="2619706"/>
            <a:chExt cx="1583428" cy="1064001"/>
          </a:xfrm>
          <a:solidFill>
            <a:srgbClr val="7030A0"/>
          </a:solidFill>
        </p:grpSpPr>
        <p:sp>
          <p:nvSpPr>
            <p:cNvPr id="68" name="Oval 67"/>
            <p:cNvSpPr/>
            <p:nvPr/>
          </p:nvSpPr>
          <p:spPr>
            <a:xfrm>
              <a:off x="8604738" y="2619706"/>
              <a:ext cx="1240563" cy="1064001"/>
            </a:xfrm>
            <a:prstGeom prst="ellipse">
              <a:avLst/>
            </a:prstGeom>
            <a:grp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th-TH" sz="2800" b="1" dirty="0" err="1" smtClean="0">
                  <a:solidFill>
                    <a:schemeClr val="bg1"/>
                  </a:solidFill>
                </a:rPr>
                <a:t>ผอ</a:t>
              </a:r>
              <a:r>
                <a:rPr lang="th-TH" sz="2800" b="1" dirty="0" smtClean="0">
                  <a:solidFill>
                    <a:schemeClr val="bg1"/>
                  </a:solidFill>
                </a:rPr>
                <a:t>..</a:t>
              </a:r>
              <a:r>
                <a:rPr lang="th-TH" sz="2800" b="1" dirty="0" err="1" smtClean="0">
                  <a:solidFill>
                    <a:schemeClr val="bg1"/>
                  </a:solidFill>
                </a:rPr>
                <a:t>รร</a:t>
              </a:r>
              <a:r>
                <a:rPr lang="th-TH" sz="2800" b="1" dirty="0" smtClean="0">
                  <a:solidFill>
                    <a:schemeClr val="bg1"/>
                  </a:solidFill>
                </a:rPr>
                <a:t>.</a:t>
              </a:r>
              <a:endParaRPr lang="th-TH" sz="2800" b="1" dirty="0">
                <a:solidFill>
                  <a:schemeClr val="bg1"/>
                </a:solidFill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8261873" y="3012141"/>
              <a:ext cx="376518" cy="21515"/>
            </a:xfrm>
            <a:prstGeom prst="straightConnector1">
              <a:avLst/>
            </a:prstGeom>
            <a:grpFill/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993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142445" y="2318197"/>
            <a:ext cx="6156101" cy="194471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 smtClean="0">
                <a:ln w="10160">
                  <a:solidFill>
                    <a:srgbClr val="92AA4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การจัดทำราคากลาง</a:t>
            </a:r>
            <a:endParaRPr lang="th-TH" sz="4800" b="1" dirty="0">
              <a:ln w="10160">
                <a:solidFill>
                  <a:srgbClr val="92AA4C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67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581" y="2031216"/>
            <a:ext cx="8250390" cy="273921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prstClr val="white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มาตรา ๔ “</a:t>
            </a:r>
            <a:r>
              <a:rPr lang="th-TH" sz="4000" b="1" dirty="0">
                <a:solidFill>
                  <a:prstClr val="white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ราคากลาง” หมายความว่า ราคาเพื่อใช้เป็นฐาน</a:t>
            </a:r>
            <a:r>
              <a:rPr lang="th-TH" sz="4400" b="1" u="sng" dirty="0">
                <a:solidFill>
                  <a:prstClr val="white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สำหรับเปรียบเทียบราคาที่ผู้ยื่น</a:t>
            </a:r>
            <a:r>
              <a:rPr lang="th-TH" sz="4400" b="1" u="sng" dirty="0" smtClean="0">
                <a:solidFill>
                  <a:prstClr val="white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ข้อเสนอได้</a:t>
            </a:r>
            <a:r>
              <a:rPr lang="th-TH" sz="4400" b="1" u="sng" dirty="0">
                <a:solidFill>
                  <a:prstClr val="white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ยื่นเสนอไว้ซึ่งสามารถจัดซื้อจัดจ้างได้จริงตามลำดับ</a:t>
            </a:r>
            <a:r>
              <a:rPr lang="th-TH" sz="4000" b="1" dirty="0">
                <a:solidFill>
                  <a:prstClr val="white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4000" b="1" dirty="0" smtClean="0">
                <a:solidFill>
                  <a:prstClr val="white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ดังต่อไปนี้</a:t>
            </a:r>
            <a:endParaRPr lang="th-TH" sz="4000" b="1" dirty="0">
              <a:solidFill>
                <a:prstClr val="white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6752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2_การออกแบบเริ่มต้น">
  <a:themeElements>
    <a:clrScheme name="2_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การออกแบบเริ่มต้น">
      <a:majorFont>
        <a:latin typeface="Angsana New"/>
        <a:ea typeface=""/>
        <a:cs typeface="Angsana New"/>
      </a:majorFont>
      <a:minorFont>
        <a:latin typeface="Angsana New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การออกแบบเริ่มต้น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การออกแบบเริ่มต้น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การออกแบบเริ่มต้น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การออกแบบเริ่มต้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การออกแบบเริ่มต้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การออกแบบเริ่มต้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rdiaUPC" pitchFamily="34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rdiaUPC" pitchFamily="34" charset="-34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362</TotalTime>
  <Words>2185</Words>
  <Application>Microsoft Office PowerPoint</Application>
  <PresentationFormat>แบบจอกว้าง</PresentationFormat>
  <Paragraphs>219</Paragraphs>
  <Slides>30</Slides>
  <Notes>0</Notes>
  <HiddenSlides>0</HiddenSlides>
  <MMClips>0</MMClips>
  <ScaleCrop>false</ScaleCrop>
  <HeadingPairs>
    <vt:vector size="8" baseType="variant">
      <vt:variant>
        <vt:lpstr>ฟอนต์ที่ถูกใช้</vt:lpstr>
      </vt:variant>
      <vt:variant>
        <vt:i4>14</vt:i4>
      </vt:variant>
      <vt:variant>
        <vt:lpstr>ธีม</vt:lpstr>
      </vt:variant>
      <vt:variant>
        <vt:i4>4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ชื่อเรื่องสไลด์</vt:lpstr>
      </vt:variant>
      <vt:variant>
        <vt:i4>30</vt:i4>
      </vt:variant>
    </vt:vector>
  </HeadingPairs>
  <TitlesOfParts>
    <vt:vector size="49" baseType="lpstr">
      <vt:lpstr>Angsana New</vt:lpstr>
      <vt:lpstr>AngsanaUPC</vt:lpstr>
      <vt:lpstr>Arial</vt:lpstr>
      <vt:lpstr>Browallia New</vt:lpstr>
      <vt:lpstr>BrowalliaUPC</vt:lpstr>
      <vt:lpstr>Calibri</vt:lpstr>
      <vt:lpstr>Calibri Light</vt:lpstr>
      <vt:lpstr>Century Gothic</vt:lpstr>
      <vt:lpstr>Cordia New</vt:lpstr>
      <vt:lpstr>CordiaUPC</vt:lpstr>
      <vt:lpstr>DilleniaUPC</vt:lpstr>
      <vt:lpstr>TH SarabunPSK</vt:lpstr>
      <vt:lpstr>Wingdings</vt:lpstr>
      <vt:lpstr>Wingdings 3</vt:lpstr>
      <vt:lpstr>Wisp</vt:lpstr>
      <vt:lpstr>2_การออกแบบเริ่มต้น</vt:lpstr>
      <vt:lpstr>Orbit</vt:lpstr>
      <vt:lpstr>Office Theme</vt:lpstr>
      <vt:lpstr>Clip</vt:lpstr>
      <vt:lpstr>โครงการส่งเสริมการอ่านตามรอยพระจริยวัตร สมเด็จพระเทพรัตนราชสุดาฯ สยามบรมราชกุมารี</vt:lpstr>
      <vt:lpstr>งานนำเสนอ PowerPoint</vt:lpstr>
      <vt:lpstr>การมอบอำนาจของสพฐ.ให้กับโรงเรียน ในปีงบประมาณ พ.ศ. ๒๕๖๑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ตัวอย่าง บัญชีวัสดุ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โครงการส่งเสริมการอ่านตามรอยพระจริยวัตร สมเด็จพระเทพรัตนราชสุดาฯ สยามบรมราชกุมารี</dc:title>
  <dc:creator>User</dc:creator>
  <cp:lastModifiedBy>user</cp:lastModifiedBy>
  <cp:revision>12</cp:revision>
  <dcterms:created xsi:type="dcterms:W3CDTF">2019-04-23T00:50:12Z</dcterms:created>
  <dcterms:modified xsi:type="dcterms:W3CDTF">2019-04-25T10:28:07Z</dcterms:modified>
</cp:coreProperties>
</file>