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338" r:id="rId3"/>
    <p:sldId id="396" r:id="rId4"/>
    <p:sldId id="359" r:id="rId5"/>
    <p:sldId id="389" r:id="rId6"/>
    <p:sldId id="336" r:id="rId7"/>
    <p:sldId id="358" r:id="rId8"/>
    <p:sldId id="391" r:id="rId9"/>
    <p:sldId id="395" r:id="rId10"/>
    <p:sldId id="371" r:id="rId11"/>
    <p:sldId id="372" r:id="rId12"/>
    <p:sldId id="374" r:id="rId13"/>
    <p:sldId id="382" r:id="rId14"/>
    <p:sldId id="383" r:id="rId15"/>
    <p:sldId id="368" r:id="rId16"/>
    <p:sldId id="363" r:id="rId17"/>
    <p:sldId id="364" r:id="rId18"/>
    <p:sldId id="375" r:id="rId19"/>
    <p:sldId id="376" r:id="rId20"/>
    <p:sldId id="367" r:id="rId21"/>
    <p:sldId id="377" r:id="rId22"/>
    <p:sldId id="390" r:id="rId23"/>
    <p:sldId id="392" r:id="rId24"/>
    <p:sldId id="393" r:id="rId25"/>
    <p:sldId id="394" r:id="rId26"/>
    <p:sldId id="387" r:id="rId27"/>
    <p:sldId id="304" r:id="rId28"/>
    <p:sldId id="397" r:id="rId29"/>
    <p:sldId id="398" r:id="rId30"/>
  </p:sldIdLst>
  <p:sldSz cx="9144000" cy="5143500" type="screen16x9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8D6"/>
    <a:srgbClr val="00893E"/>
    <a:srgbClr val="CCECFF"/>
    <a:srgbClr val="006600"/>
    <a:srgbClr val="672C94"/>
    <a:srgbClr val="632013"/>
    <a:srgbClr val="000066"/>
    <a:srgbClr val="FFFFFF"/>
    <a:srgbClr val="797B4F"/>
    <a:srgbClr val="FDC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4669" autoAdjust="0"/>
  </p:normalViewPr>
  <p:slideViewPr>
    <p:cSldViewPr>
      <p:cViewPr varScale="1">
        <p:scale>
          <a:sx n="64" d="100"/>
          <a:sy n="64" d="100"/>
        </p:scale>
        <p:origin x="-258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11AD5-0A2C-4615-9D97-B1AF0F6DB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E35B349-DEA6-4695-B943-5013C12282F9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Coaching</a:t>
          </a:r>
        </a:p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Mentoring 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ฯลฯ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4B41AE-88D9-4335-BF2F-A0720901E83F}" type="parTrans" cxnId="{64708B6C-ADB7-46BE-8793-8B08262900F4}">
      <dgm:prSet/>
      <dgm:spPr/>
      <dgm:t>
        <a:bodyPr/>
        <a:lstStyle/>
        <a:p>
          <a:endParaRPr lang="en-US"/>
        </a:p>
      </dgm:t>
    </dgm:pt>
    <dgm:pt modelId="{EC7DB7D7-8E3C-4E61-8E7C-C1C25EB0CFB0}" type="sibTrans" cxnId="{64708B6C-ADB7-46BE-8793-8B08262900F4}">
      <dgm:prSet/>
      <dgm:spPr/>
      <dgm:t>
        <a:bodyPr/>
        <a:lstStyle/>
        <a:p>
          <a:endParaRPr lang="en-US"/>
        </a:p>
      </dgm:t>
    </dgm:pt>
    <dgm:pt modelId="{94BA855F-4391-46B5-A945-0248838CB265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การใช้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2208D0C-0475-47B9-82BE-A6DD0D76E167}" type="parTrans" cxnId="{4D327723-D7D9-4817-9DCB-E932E62A232B}">
      <dgm:prSet/>
      <dgm:spPr/>
      <dgm:t>
        <a:bodyPr/>
        <a:lstStyle/>
        <a:p>
          <a:endParaRPr lang="en-US"/>
        </a:p>
      </dgm:t>
    </dgm:pt>
    <dgm:pt modelId="{BAA21AAD-A88F-4238-8C1F-7341CAF220C9}" type="sibTrans" cxnId="{4D327723-D7D9-4817-9DCB-E932E62A232B}">
      <dgm:prSet/>
      <dgm:spPr/>
      <dgm:t>
        <a:bodyPr/>
        <a:lstStyle/>
        <a:p>
          <a:endParaRPr lang="en-US"/>
        </a:p>
      </dgm:t>
    </dgm:pt>
    <dgm:pt modelId="{183A2981-883D-44FE-A7E2-9891421D7FA4}">
      <dgm:prSet phldrT="[Text]"/>
      <dgm:spPr/>
      <dgm:t>
        <a:bodyPr/>
        <a:lstStyle/>
        <a:p>
          <a:r>
            <a:rPr lang="th-TH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การสนับสนุนให้มี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PLC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3A5BFEC-3CEB-47D9-B1D4-93C9D8AB0523}" type="parTrans" cxnId="{0DCFA879-9284-4BAB-A62A-1C203F2F061B}">
      <dgm:prSet/>
      <dgm:spPr/>
      <dgm:t>
        <a:bodyPr/>
        <a:lstStyle/>
        <a:p>
          <a:endParaRPr lang="en-US"/>
        </a:p>
      </dgm:t>
    </dgm:pt>
    <dgm:pt modelId="{53DFA9D8-8998-485B-9DE4-30086F1B2B0E}" type="sibTrans" cxnId="{0DCFA879-9284-4BAB-A62A-1C203F2F061B}">
      <dgm:prSet/>
      <dgm:spPr/>
      <dgm:t>
        <a:bodyPr/>
        <a:lstStyle/>
        <a:p>
          <a:endParaRPr lang="en-US"/>
        </a:p>
      </dgm:t>
    </dgm:pt>
    <dgm:pt modelId="{2A25CF6A-4BDF-40BC-BBDE-2B47DA181681}" type="pres">
      <dgm:prSet presAssocID="{B8311AD5-0A2C-4615-9D97-B1AF0F6DB5E2}" presName="compositeShape" presStyleCnt="0">
        <dgm:presLayoutVars>
          <dgm:dir/>
          <dgm:resizeHandles/>
        </dgm:presLayoutVars>
      </dgm:prSet>
      <dgm:spPr/>
    </dgm:pt>
    <dgm:pt modelId="{40634F4F-C599-4123-9247-E20D39BABA62}" type="pres">
      <dgm:prSet presAssocID="{B8311AD5-0A2C-4615-9D97-B1AF0F6DB5E2}" presName="pyramid" presStyleLbl="node1" presStyleIdx="0" presStyleCnt="1" custLinFactNeighborX="-629" custLinFactNeighborY="0"/>
      <dgm:spPr/>
    </dgm:pt>
    <dgm:pt modelId="{4101E42A-FF48-4B85-9E63-9C3C5D21317A}" type="pres">
      <dgm:prSet presAssocID="{B8311AD5-0A2C-4615-9D97-B1AF0F6DB5E2}" presName="theList" presStyleCnt="0"/>
      <dgm:spPr/>
    </dgm:pt>
    <dgm:pt modelId="{43C4C478-69C7-4F61-ACC2-485619CEF121}" type="pres">
      <dgm:prSet presAssocID="{EE35B349-DEA6-4695-B943-5013C12282F9}" presName="aNode" presStyleLbl="fgAcc1" presStyleIdx="0" presStyleCnt="3" custLinFactNeighborX="-11478" custLinFactNeighborY="369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E659B4-6C07-4744-944D-AFC8C2CADF13}" type="pres">
      <dgm:prSet presAssocID="{EE35B349-DEA6-4695-B943-5013C12282F9}" presName="aSpace" presStyleCnt="0"/>
      <dgm:spPr/>
    </dgm:pt>
    <dgm:pt modelId="{3E81A1BC-86B1-44B3-B29D-171943876775}" type="pres">
      <dgm:prSet presAssocID="{94BA855F-4391-46B5-A945-0248838CB265}" presName="aNode" presStyleLbl="fgAcc1" presStyleIdx="1" presStyleCnt="3" custLinFactNeighborX="-12858" custLinFactNeighborY="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B6DDE-5B80-4541-85D2-66763329E140}" type="pres">
      <dgm:prSet presAssocID="{94BA855F-4391-46B5-A945-0248838CB265}" presName="aSpace" presStyleCnt="0"/>
      <dgm:spPr/>
    </dgm:pt>
    <dgm:pt modelId="{014D869E-D653-4D06-981B-0B8604B6346A}" type="pres">
      <dgm:prSet presAssocID="{183A2981-883D-44FE-A7E2-9891421D7FA4}" presName="aNode" presStyleLbl="fgAcc1" presStyleIdx="2" presStyleCnt="3" custLinFactNeighborX="-11478" custLinFactNeighborY="4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838F1-96C0-49EE-9E40-8B9951A91D16}" type="pres">
      <dgm:prSet presAssocID="{183A2981-883D-44FE-A7E2-9891421D7FA4}" presName="aSpace" presStyleCnt="0"/>
      <dgm:spPr/>
    </dgm:pt>
  </dgm:ptLst>
  <dgm:cxnLst>
    <dgm:cxn modelId="{F62057A7-ADAC-4B37-9FC2-18BC5E6F81B1}" type="presOf" srcId="{EE35B349-DEA6-4695-B943-5013C12282F9}" destId="{43C4C478-69C7-4F61-ACC2-485619CEF121}" srcOrd="0" destOrd="0" presId="urn:microsoft.com/office/officeart/2005/8/layout/pyramid2"/>
    <dgm:cxn modelId="{9568C1EC-698B-4DAC-8D74-B37357B71C59}" type="presOf" srcId="{183A2981-883D-44FE-A7E2-9891421D7FA4}" destId="{014D869E-D653-4D06-981B-0B8604B6346A}" srcOrd="0" destOrd="0" presId="urn:microsoft.com/office/officeart/2005/8/layout/pyramid2"/>
    <dgm:cxn modelId="{64708B6C-ADB7-46BE-8793-8B08262900F4}" srcId="{B8311AD5-0A2C-4615-9D97-B1AF0F6DB5E2}" destId="{EE35B349-DEA6-4695-B943-5013C12282F9}" srcOrd="0" destOrd="0" parTransId="{2D4B41AE-88D9-4335-BF2F-A0720901E83F}" sibTransId="{EC7DB7D7-8E3C-4E61-8E7C-C1C25EB0CFB0}"/>
    <dgm:cxn modelId="{0DCFA879-9284-4BAB-A62A-1C203F2F061B}" srcId="{B8311AD5-0A2C-4615-9D97-B1AF0F6DB5E2}" destId="{183A2981-883D-44FE-A7E2-9891421D7FA4}" srcOrd="2" destOrd="0" parTransId="{93A5BFEC-3CEB-47D9-B1D4-93C9D8AB0523}" sibTransId="{53DFA9D8-8998-485B-9DE4-30086F1B2B0E}"/>
    <dgm:cxn modelId="{68C9A6B7-BC85-4098-8139-E1EB668EFE90}" type="presOf" srcId="{94BA855F-4391-46B5-A945-0248838CB265}" destId="{3E81A1BC-86B1-44B3-B29D-171943876775}" srcOrd="0" destOrd="0" presId="urn:microsoft.com/office/officeart/2005/8/layout/pyramid2"/>
    <dgm:cxn modelId="{3C9DD9BB-6D2E-43AB-ACDC-128DE26F7FF2}" type="presOf" srcId="{B8311AD5-0A2C-4615-9D97-B1AF0F6DB5E2}" destId="{2A25CF6A-4BDF-40BC-BBDE-2B47DA181681}" srcOrd="0" destOrd="0" presId="urn:microsoft.com/office/officeart/2005/8/layout/pyramid2"/>
    <dgm:cxn modelId="{4D327723-D7D9-4817-9DCB-E932E62A232B}" srcId="{B8311AD5-0A2C-4615-9D97-B1AF0F6DB5E2}" destId="{94BA855F-4391-46B5-A945-0248838CB265}" srcOrd="1" destOrd="0" parTransId="{D2208D0C-0475-47B9-82BE-A6DD0D76E167}" sibTransId="{BAA21AAD-A88F-4238-8C1F-7341CAF220C9}"/>
    <dgm:cxn modelId="{998FFF5E-9A4F-4F8F-8CE1-61F376A7380B}" type="presParOf" srcId="{2A25CF6A-4BDF-40BC-BBDE-2B47DA181681}" destId="{40634F4F-C599-4123-9247-E20D39BABA62}" srcOrd="0" destOrd="0" presId="urn:microsoft.com/office/officeart/2005/8/layout/pyramid2"/>
    <dgm:cxn modelId="{E774B0F2-E467-427A-A3AF-1EF84F762C4E}" type="presParOf" srcId="{2A25CF6A-4BDF-40BC-BBDE-2B47DA181681}" destId="{4101E42A-FF48-4B85-9E63-9C3C5D21317A}" srcOrd="1" destOrd="0" presId="urn:microsoft.com/office/officeart/2005/8/layout/pyramid2"/>
    <dgm:cxn modelId="{7576C1F5-4282-418F-89A1-EDF9ED2E1ED2}" type="presParOf" srcId="{4101E42A-FF48-4B85-9E63-9C3C5D21317A}" destId="{43C4C478-69C7-4F61-ACC2-485619CEF121}" srcOrd="0" destOrd="0" presId="urn:microsoft.com/office/officeart/2005/8/layout/pyramid2"/>
    <dgm:cxn modelId="{EDA22EA7-B443-412E-86B0-3461B8477762}" type="presParOf" srcId="{4101E42A-FF48-4B85-9E63-9C3C5D21317A}" destId="{A0E659B4-6C07-4744-944D-AFC8C2CADF13}" srcOrd="1" destOrd="0" presId="urn:microsoft.com/office/officeart/2005/8/layout/pyramid2"/>
    <dgm:cxn modelId="{362F933D-1B93-4E5E-A7DB-AE2B8C781909}" type="presParOf" srcId="{4101E42A-FF48-4B85-9E63-9C3C5D21317A}" destId="{3E81A1BC-86B1-44B3-B29D-171943876775}" srcOrd="2" destOrd="0" presId="urn:microsoft.com/office/officeart/2005/8/layout/pyramid2"/>
    <dgm:cxn modelId="{17D9FF0D-90E8-407E-B3E3-7A29CE8FE7BE}" type="presParOf" srcId="{4101E42A-FF48-4B85-9E63-9C3C5D21317A}" destId="{E5BB6DDE-5B80-4541-85D2-66763329E140}" srcOrd="3" destOrd="0" presId="urn:microsoft.com/office/officeart/2005/8/layout/pyramid2"/>
    <dgm:cxn modelId="{73DE7A99-61F4-4275-86D7-CD1C52EB093E}" type="presParOf" srcId="{4101E42A-FF48-4B85-9E63-9C3C5D21317A}" destId="{014D869E-D653-4D06-981B-0B8604B6346A}" srcOrd="4" destOrd="0" presId="urn:microsoft.com/office/officeart/2005/8/layout/pyramid2"/>
    <dgm:cxn modelId="{35ADCAEF-AB36-4DB0-AC52-7746916E5484}" type="presParOf" srcId="{4101E42A-FF48-4B85-9E63-9C3C5D21317A}" destId="{225838F1-96C0-49EE-9E40-8B9951A91D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34F4F-C599-4123-9247-E20D39BABA62}">
      <dsp:nvSpPr>
        <dsp:cNvPr id="0" name=""/>
        <dsp:cNvSpPr/>
      </dsp:nvSpPr>
      <dsp:spPr>
        <a:xfrm>
          <a:off x="936117" y="0"/>
          <a:ext cx="4170185" cy="417018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4C478-69C7-4F61-ACC2-485619CEF121}">
      <dsp:nvSpPr>
        <dsp:cNvPr id="0" name=""/>
        <dsp:cNvSpPr/>
      </dsp:nvSpPr>
      <dsp:spPr>
        <a:xfrm>
          <a:off x="2736315" y="464912"/>
          <a:ext cx="2710620" cy="987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Coaching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Mentoring </a:t>
          </a: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ฯลฯ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84504" y="513101"/>
        <a:ext cx="2614242" cy="890782"/>
      </dsp:txXfrm>
    </dsp:sp>
    <dsp:sp modelId="{3E81A1BC-86B1-44B3-B29D-171943876775}">
      <dsp:nvSpPr>
        <dsp:cNvPr id="0" name=""/>
        <dsp:cNvSpPr/>
      </dsp:nvSpPr>
      <dsp:spPr>
        <a:xfrm>
          <a:off x="2698908" y="1591512"/>
          <a:ext cx="2710620" cy="987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การใช้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47097" y="1639701"/>
        <a:ext cx="2614242" cy="890782"/>
      </dsp:txXfrm>
    </dsp:sp>
    <dsp:sp modelId="{014D869E-D653-4D06-981B-0B8604B6346A}">
      <dsp:nvSpPr>
        <dsp:cNvPr id="0" name=""/>
        <dsp:cNvSpPr/>
      </dsp:nvSpPr>
      <dsp:spPr>
        <a:xfrm>
          <a:off x="2736315" y="2702033"/>
          <a:ext cx="2710620" cy="987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การสนับสนุนให้มี </a:t>
          </a:r>
          <a:r>
            <a:rPr lang="en-U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PLC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784504" y="2750222"/>
        <a:ext cx="2614242" cy="89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7722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4" y="2"/>
            <a:ext cx="2947722" cy="49845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300B11D-775F-43D8-AB42-C68FE55509E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6123"/>
            <a:ext cx="2947722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4" y="9436123"/>
            <a:ext cx="2947722" cy="49845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BD97694-BC53-4C75-9290-A2D766EA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71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7722" cy="49673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4" y="1"/>
            <a:ext cx="2947722" cy="49673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18925"/>
            <a:ext cx="5441950" cy="4470559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6123"/>
            <a:ext cx="2947722" cy="49673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4" y="9436123"/>
            <a:ext cx="2947722" cy="49673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6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36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70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20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7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67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72"/>
            <a:fld id="{C9F45B69-18E8-4114-9911-CDD699B4BB52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34" charset="-127"/>
              </a:rPr>
              <a:pPr defTabSz="905072"/>
              <a:t>19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4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45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4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50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61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868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33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64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33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3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86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42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9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44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040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64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37443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53D4FF05-2A96-4024-98B0-02E28B28EEFF}" type="datetimeFigureOut">
              <a:rPr lang="th-TH" smtClean="0"/>
              <a:pPr/>
              <a:t>22/06/62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6C82EE0A-A93F-4CD3-A8D6-C0D486390C6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958642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  <p:sldLayoutId id="2147483682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1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dc.go.th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35696" y="-2820"/>
            <a:ext cx="7315608" cy="2566093"/>
          </a:xfrm>
          <a:solidFill>
            <a:srgbClr val="CCECFF"/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การนิเทศ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โดยใช้พื้นที่เป็นฐาน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0"/>
              </a:spcBef>
            </a:pP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๒๕๖๒ ปีทองแห่งการนิเทศภายใน...</a:t>
            </a:r>
          </a:p>
          <a:p>
            <a:pPr algn="ctr">
              <a:spcBef>
                <a:spcPts val="0"/>
              </a:spcBef>
            </a:pP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ห้องเรียนเป็นฐานเพื่อคุณภาพของผู้เรียน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" y="0"/>
            <a:ext cx="1790700" cy="255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66282"/>
            <a:ext cx="5508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ศึกษานิเทศก์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D:\Drive a for j\ค่าเช่าบ้านใหม่ และการรับงาน ศนฐ. สพฐ\นิเทศบูรณาการโดยใช้พื้นที่เป็นฐาน\ไฟล์เอกสาร พุธเช้าข่าว สพฐ\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55725"/>
            <a:ext cx="6804248" cy="22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5098" y="13567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การขับเคลื่อนการนิเทศภายในระดับโรงเรียน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3075806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spc="-5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3558"/>
            <a:ext cx="770485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" y="35169"/>
            <a:ext cx="9144001" cy="9752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วัตถุประสงค์การนิเทศ</a:t>
            </a:r>
            <a:r>
              <a:rPr kumimoji="0" lang="th-TH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</a:t>
            </a:r>
          </a:p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275606"/>
            <a:ext cx="9144001" cy="4637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</a:t>
            </a:r>
            <a:r>
              <a:rPr lang="th-TH" sz="4000" b="1" dirty="0">
                <a:solidFill>
                  <a:srgbClr val="632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สำนักงานคณะกรรมการการศึกษาขั้น</a:t>
            </a:r>
            <a:r>
              <a:rPr lang="th-TH" sz="4000" b="1" dirty="0" smtClean="0">
                <a:solidFill>
                  <a:srgbClr val="632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พื้นฐาน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rgbClr val="6320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เพื่อนิเทศ ติดตาม ให้การ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แนะนำ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ช่วยเหลือการดำเนินงานพัฒนา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คุณภาพ   </a:t>
            </a: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การศึกษา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ของสำนักงานเขตพื้นที่การศึกษา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defRPr/>
            </a:pP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๒. เพื่อสร้าง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ความเข้มแข็งของการ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นิเทศระดับสำนักงาน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พื้นที่การศึกษา และ   </a:t>
            </a:r>
          </a:p>
          <a:p>
            <a:pPr>
              <a:lnSpc>
                <a:spcPct val="107000"/>
              </a:lnSpc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การนิเทศภายในโรงเรียนในการ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พัฒนาคุณภาพ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การศึกษาของ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ทุกโรงเรียนที่อยู่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 </a:t>
            </a:r>
          </a:p>
          <a:p>
            <a:pPr>
              <a:lnSpc>
                <a:spcPct val="107000"/>
              </a:lnSpc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สังกัด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36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53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" y="123478"/>
            <a:ext cx="9144001" cy="9094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วัตถุประสงค์การนิเทศ</a:t>
            </a:r>
            <a:r>
              <a:rPr kumimoji="0" lang="th-TH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kumimoji="0" lang="th-TH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</a:t>
            </a:r>
          </a:p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419622"/>
            <a:ext cx="9144001" cy="28389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</a:t>
            </a:r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สำนักงานเขตพื้นที่การศึกษา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เพื่อนิเทศ ติดตาม ให้การ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แนะนำ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ช่วยเหลือการดำเนินงานพัฒนา </a:t>
            </a:r>
          </a:p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คุณภาพการศึกษาของโรงเรียน</a:t>
            </a:r>
          </a:p>
          <a:p>
            <a:pPr lvl="0">
              <a:lnSpc>
                <a:spcPct val="107000"/>
              </a:lnSpc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๒.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เพื่อสร้าง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ความเข้มแข็งของการนิเทศภายใน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โรงเรียนในการ</a:t>
            </a:r>
            <a:endParaRPr lang="en-US" sz="32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พัฒนาคุณภาพการศึกษาของ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ทุกโรงเรียนที่อยู่ใน</a:t>
            </a:r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สังกัด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69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3340" y="123478"/>
            <a:ext cx="9144001" cy="9238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วัตถุประสงค์การนิเทศภายในโรงเรียน</a:t>
            </a:r>
          </a:p>
          <a:p>
            <a:pPr marL="0" marR="0" lvl="0" indent="0" algn="ctr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419622"/>
            <a:ext cx="9144001" cy="3649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ระดับโรงเรียน</a:t>
            </a:r>
          </a:p>
          <a:p>
            <a:pPr>
              <a:lnSpc>
                <a:spcPct val="107000"/>
              </a:lnSpc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เพื่อนิเทศ ติดตาม ให้การ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แนะนำ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ช่วยเหลือการ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จัดการเรียนการ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สอน   </a:t>
            </a:r>
          </a:p>
          <a:p>
            <a:pPr>
              <a:lnSpc>
                <a:spcPct val="107000"/>
              </a:lnSpc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ของครูทุกคนใน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ทุกห้องเรียนที่ส่งผลต่อคุณภาพของนักเรียนให้บรรลุ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  </a:t>
            </a:r>
          </a:p>
          <a:p>
            <a:pPr>
              <a:lnSpc>
                <a:spcPct val="107000"/>
              </a:lnSpc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มาตรฐาน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ของหลักสูตรและมาตรฐานของการประกันคุณภาพภายใน</a:t>
            </a:r>
          </a:p>
          <a:p>
            <a:pPr lvl="0">
              <a:lnSpc>
                <a:spcPct val="107000"/>
              </a:lnSpc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สถานศึกษา</a:t>
            </a:r>
          </a:p>
          <a:p>
            <a:pPr lvl="0">
              <a:lnSpc>
                <a:spcPct val="107000"/>
              </a:lnSpc>
              <a:defRPr/>
            </a:pPr>
            <a:endParaRPr lang="th-TH" sz="3600" b="1" dirty="0" smtClean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6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05958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ระดับสำนักงาน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คณะกรรมการการศึกษาขั้นพื้นฐาน </a:t>
            </a:r>
            <a:endPara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สำนักงานเขตพื้นที่การศึกษาเป็นฐานในการนิเทศบูรณาการ </a:t>
            </a:r>
          </a:p>
          <a:p>
            <a:r>
              <a:rPr lang="th-TH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จำนวน ๒๒๕ แห่ง                             </a:t>
            </a:r>
          </a:p>
          <a:p>
            <a:r>
              <a:rPr lang="th-TH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ระดับสำนักงาน</a:t>
            </a:r>
            <a:r>
              <a:rPr lang="th-TH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เขตพื้นที่</a:t>
            </a:r>
            <a:r>
              <a:rPr lang="th-TH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</a:t>
            </a:r>
          </a:p>
          <a:p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โรงเรียนเป็นฐานในการนิเทศ จำนวน 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๓๐,๑๑๒ โรงเรียน </a:t>
            </a:r>
            <a:endParaRPr lang="th-TH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ระดับโรงเรียน </a:t>
            </a:r>
            <a:endParaRPr lang="th-TH" sz="3600" b="1" dirty="0" smtClean="0"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ครูทุกคนเป็นฐานในการนิเทศในทุกห้องเรียน</a:t>
            </a:r>
            <a:endParaRPr lang="th-TH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23478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เป้าหมายการนิเทศ ติดตาม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7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49163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โครงการในการพัฒนาคุณภาพการศึกษาขั้น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๑.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การน้อมนำพระบรมรา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โชบายด้าน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การศึกษาของในหลวงรัชกาลที่ ๑๐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และ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พระบรมวงศานุวงศ์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๒.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นโยบายของรัฐบาล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๓.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นโยบายของกระทรวงศึกษาธิการ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นโยบาย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การศึกษา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339502"/>
            <a:ext cx="9144000" cy="646331"/>
          </a:xfrm>
          <a:prstGeom prst="rect">
            <a:avLst/>
          </a:prstGeom>
          <a:solidFill>
            <a:srgbClr val="672C94"/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spc="-5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ทิศทาง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การนิเทศระดับ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สพฐ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ระดับเขตพื้นที่การศึกษาและระดับโรงเรียน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68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2603" y="1707654"/>
            <a:ext cx="9144000" cy="255454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จุดเน้นการจัดการศึกษา ๔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๑. ระดับ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 : “พัฒนาการครบทุกด้าน”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๒.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ระดับประถมศึกษา : “อ่านออก เขียนได้ คิดเลขเป็น”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๓.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ระดับมัธยมศึกษาตอนต้น : “การค้นพบตนเอง”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๔.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ระดับมัธยมศึกษาตอนปลาย :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ทักษะพื้นฐานอาชีพ และการมีงานทำ”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195486"/>
            <a:ext cx="9144000" cy="830997"/>
          </a:xfrm>
          <a:prstGeom prst="rect">
            <a:avLst/>
          </a:prstGeom>
          <a:solidFill>
            <a:srgbClr val="00893E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spc="-5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จุดเน้น</a:t>
            </a:r>
            <a:r>
              <a:rPr lang="th-TH" sz="4800" b="1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2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34988" y="-92546"/>
            <a:ext cx="9144000" cy="122971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endParaRPr lang="th-TH" sz="5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56125"/>
              </p:ext>
            </p:extLst>
          </p:nvPr>
        </p:nvGraphicFramePr>
        <p:xfrm>
          <a:off x="0" y="123478"/>
          <a:ext cx="9145466" cy="499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4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91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จุดเน้นการนิเทศ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4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6600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36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th-TH" sz="36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600" b="1" baseline="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36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36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และระดับสำนักงานเขตพื้นที่การศึกษา</a:t>
                      </a:r>
                      <a:endParaRPr lang="en-US" sz="2800" b="1" spc="-5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1" dirty="0" smtClean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66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๑. การพัฒนาและใช้หลักสูตร</a:t>
                      </a:r>
                    </a:p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สถานศึกษา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๕. การยกระดับผลสัมฤทธิ์ทางการเรียน             ของผู้เรียน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199205"/>
                  </a:ext>
                </a:extLst>
              </a:tr>
              <a:tr h="478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๒. การอ่านออกเขียนได้</a:t>
                      </a:r>
                    </a:p>
                  </a:txBody>
                  <a:tcPr>
                    <a:solidFill>
                      <a:srgbClr val="F7B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๖. การประกันคุณภาพการศึกษา</a:t>
                      </a:r>
                    </a:p>
                  </a:txBody>
                  <a:tcPr>
                    <a:solidFill>
                      <a:srgbClr val="F7B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669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๓. การจัดการเรียนรู้เชิงรุก </a:t>
                      </a:r>
                    </a:p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(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Active Learning)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๗. </a:t>
                      </a:r>
                      <a:r>
                        <a:rPr lang="th-TH" sz="28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การเรียนรู้โรงเรียนในโครงการพิเศษ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dirty="0" smtClean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5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๔. </a:t>
                      </a:r>
                      <a:r>
                        <a:rPr lang="th-TH" sz="28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การเรียนรู้โดยใช้</a:t>
                      </a:r>
                      <a:r>
                        <a:rPr lang="th-TH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สื่อ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เทคโนโลยีทางไกล (</a:t>
                      </a:r>
                      <a:r>
                        <a:rPr lang="en-US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DLIT/DLTV)</a:t>
                      </a:r>
                      <a:endParaRPr lang="en-US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๘. </a:t>
                      </a:r>
                      <a:r>
                        <a:rPr lang="th-TH" sz="28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การเรียนรู้ในโรงเรียนเขตพื้นที่พิเศษ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9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34988" y="-92546"/>
            <a:ext cx="9144000" cy="122971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endParaRPr lang="th-TH" sz="5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55070"/>
              </p:ext>
            </p:extLst>
          </p:nvPr>
        </p:nvGraphicFramePr>
        <p:xfrm>
          <a:off x="16732" y="123478"/>
          <a:ext cx="9180512" cy="450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3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17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จุดเน้นการนิเทศ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4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00">
                <a:tc gridSpan="2"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rgbClr val="0089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ระดับโรงเรียน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1" dirty="0" smtClean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การพัฒนาและใช้หลักสูตร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สถานศึกษา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๔. </a:t>
                      </a:r>
                      <a:r>
                        <a:rPr lang="th-TH" sz="36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</a:t>
                      </a: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การเรียนรู้โดยใช้</a:t>
                      </a:r>
                      <a:r>
                        <a:rPr lang="th-TH" sz="3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สื่อ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เทคโนโลยีทางไกล (</a:t>
                      </a:r>
                      <a:r>
                        <a:rPr lang="en-US" sz="3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DLTV/DLIT)</a:t>
                      </a:r>
                      <a:endParaRPr lang="en-US" sz="3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199205"/>
                  </a:ext>
                </a:extLst>
              </a:tr>
              <a:tr h="660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๒. การอ่านออกเขียนได้</a:t>
                      </a:r>
                    </a:p>
                  </a:txBody>
                  <a:tcPr>
                    <a:solidFill>
                      <a:srgbClr val="F7B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๕. การยกระดับผลสัมฤทธิ์</a:t>
                      </a:r>
                    </a:p>
                  </a:txBody>
                  <a:tcPr>
                    <a:solidFill>
                      <a:srgbClr val="F7B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7940"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๓. </a:t>
                      </a:r>
                      <a:r>
                        <a:rPr lang="th-TH" sz="3600" b="1" dirty="0" err="1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</a:t>
                      </a: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การเรียนรู้เชิงรุก 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(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Active Learning)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๖. การประกันคุณภาพการศึกษา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4036815" y="590916"/>
            <a:ext cx="516388" cy="604291"/>
            <a:chOff x="3641703" y="1146782"/>
            <a:chExt cx="457090" cy="604291"/>
          </a:xfrm>
        </p:grpSpPr>
        <p:sp>
          <p:nvSpPr>
            <p:cNvPr id="6" name="Rounded Rectangle 5"/>
            <p:cNvSpPr/>
            <p:nvPr/>
          </p:nvSpPr>
          <p:spPr>
            <a:xfrm rot="2700000">
              <a:off x="3641703" y="129398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9484" y="1146782"/>
              <a:ext cx="30263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93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3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948019" y="-401908"/>
            <a:ext cx="5104785" cy="2510572"/>
            <a:chOff x="3634449" y="-621808"/>
            <a:chExt cx="4482278" cy="2510572"/>
          </a:xfrm>
        </p:grpSpPr>
        <p:sp>
          <p:nvSpPr>
            <p:cNvPr id="91" name="TextBox 10"/>
            <p:cNvSpPr txBox="1"/>
            <p:nvPr/>
          </p:nvSpPr>
          <p:spPr bwMode="auto">
            <a:xfrm>
              <a:off x="4438313" y="-621808"/>
              <a:ext cx="3678414" cy="52322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34449" y="1303989"/>
              <a:ext cx="457090" cy="584775"/>
              <a:chOff x="3634449" y="1303989"/>
              <a:chExt cx="457090" cy="584775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34449" y="142958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1889" y="1303989"/>
                <a:ext cx="302633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93E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</a:t>
                </a:r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3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3929524" y="2323195"/>
            <a:ext cx="510636" cy="584775"/>
            <a:chOff x="3642255" y="1099463"/>
            <a:chExt cx="457090" cy="584775"/>
          </a:xfrm>
        </p:grpSpPr>
        <p:sp>
          <p:nvSpPr>
            <p:cNvPr id="99" name="Rounded Rectangle 98"/>
            <p:cNvSpPr/>
            <p:nvPr/>
          </p:nvSpPr>
          <p:spPr>
            <a:xfrm rot="2700000">
              <a:off x="3642255" y="121062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19483" y="1099463"/>
              <a:ext cx="30263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93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๓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3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1" name="TextBox 10"/>
          <p:cNvSpPr txBox="1"/>
          <p:nvPr/>
        </p:nvSpPr>
        <p:spPr bwMode="auto">
          <a:xfrm>
            <a:off x="4958429" y="1454511"/>
            <a:ext cx="4093178" cy="52322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</a:t>
            </a:r>
            <a:r>
              <a:rPr lang="th-TH" sz="28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การนิเทศ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892100" y="3801911"/>
            <a:ext cx="534291" cy="584775"/>
            <a:chOff x="3634505" y="1175182"/>
            <a:chExt cx="457090" cy="587857"/>
          </a:xfrm>
        </p:grpSpPr>
        <p:sp>
          <p:nvSpPr>
            <p:cNvPr id="119" name="Rounded Rectangle 118"/>
            <p:cNvSpPr/>
            <p:nvPr/>
          </p:nvSpPr>
          <p:spPr>
            <a:xfrm rot="2700000">
              <a:off x="3634505" y="1298139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11734" y="1175182"/>
              <a:ext cx="310445" cy="587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93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๕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3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4" name="ลูกศรขวา 53"/>
          <p:cNvSpPr/>
          <p:nvPr/>
        </p:nvSpPr>
        <p:spPr>
          <a:xfrm>
            <a:off x="592324" y="185532"/>
            <a:ext cx="3358508" cy="136800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10"/>
          <p:cNvSpPr txBox="1"/>
          <p:nvPr/>
        </p:nvSpPr>
        <p:spPr bwMode="auto">
          <a:xfrm>
            <a:off x="611560" y="557267"/>
            <a:ext cx="2781169" cy="64633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กระบวนการนิเทศ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650816" y="1623191"/>
            <a:ext cx="44645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การวางแผนการนิเทศ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9" name="Group 97"/>
          <p:cNvGrpSpPr/>
          <p:nvPr/>
        </p:nvGrpSpPr>
        <p:grpSpPr>
          <a:xfrm>
            <a:off x="3931341" y="3033507"/>
            <a:ext cx="507000" cy="597999"/>
            <a:chOff x="3641886" y="1143636"/>
            <a:chExt cx="453835" cy="597999"/>
          </a:xfrm>
        </p:grpSpPr>
        <p:sp>
          <p:nvSpPr>
            <p:cNvPr id="50" name="Rounded Rectangle 98"/>
            <p:cNvSpPr/>
            <p:nvPr/>
          </p:nvSpPr>
          <p:spPr>
            <a:xfrm rot="2700000">
              <a:off x="3640259" y="1286172"/>
              <a:ext cx="457090" cy="453835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99"/>
            <p:cNvSpPr txBox="1"/>
            <p:nvPr/>
          </p:nvSpPr>
          <p:spPr>
            <a:xfrm>
              <a:off x="3735762" y="1143636"/>
              <a:ext cx="30809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3200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3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7" name="TextBox 10"/>
          <p:cNvSpPr txBox="1"/>
          <p:nvPr/>
        </p:nvSpPr>
        <p:spPr bwMode="auto">
          <a:xfrm>
            <a:off x="4656084" y="405777"/>
            <a:ext cx="4459314" cy="107721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h-TH" sz="3200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การศึกษาสภาพปัจจุบัน</a:t>
            </a:r>
            <a:r>
              <a:rPr lang="th-TH" sz="32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</a:p>
          <a:p>
            <a:pPr lvl="0">
              <a:defRPr/>
            </a:pPr>
            <a:r>
              <a:rPr lang="th-TH" sz="32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 </a:t>
            </a:r>
            <a:endParaRPr lang="th-TH" sz="3200" b="1" dirty="0" smtClean="0"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4644008" y="2366466"/>
            <a:ext cx="44713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การสร้างสื่อและเครื่องมือ</a:t>
            </a:r>
            <a:r>
              <a:rPr lang="th-TH" sz="32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4669596" y="3109741"/>
            <a:ext cx="44458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ปฏิบัติการ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นิเทศ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4661480" y="3859183"/>
            <a:ext cx="44539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3200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การประเมินผลและรายงาน</a:t>
            </a:r>
            <a:r>
              <a:rPr lang="th-TH" sz="32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ผลการนิเทศ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49" y="2454935"/>
            <a:ext cx="247648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ใช้กระบวนการนิเทศ </a:t>
            </a:r>
          </a:p>
          <a:p>
            <a:r>
              <a:rPr lang="th-TH" sz="2800" b="1" dirty="0" smtClean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 ขั้นตอนในทุกระดับ หรือมีการพัฒนาขึ้นเองตามบริบทของแต่ละระดับ</a:t>
            </a:r>
          </a:p>
        </p:txBody>
      </p:sp>
    </p:spTree>
    <p:extLst>
      <p:ext uri="{BB962C8B-B14F-4D97-AF65-F5344CB8AC3E}">
        <p14:creationId xmlns:p14="http://schemas.microsoft.com/office/powerpoint/2010/main" val="31755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59765" y="1367363"/>
            <a:ext cx="3494762" cy="692673"/>
          </a:xfr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/>
              <a:t>กระบวนการบริหาร</a:t>
            </a:r>
            <a:endParaRPr lang="th-TH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2226" y="0"/>
            <a:ext cx="8358246" cy="84355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กระบวนการสำคัญที่ส่งผลต่อคุณภาพผู้เรียน</a:t>
            </a:r>
            <a:b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5300" b="1" dirty="0">
              <a:solidFill>
                <a:srgbClr val="7030A0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67" y="2664175"/>
            <a:ext cx="3189281" cy="11497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th-TH" sz="3600" b="1" dirty="0" smtClean="0"/>
              <a:t>กระบวนการนิเทศ ติดตามและประเมินผล</a:t>
            </a:r>
            <a:endParaRPr lang="th-TH" sz="3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36096" y="2660497"/>
            <a:ext cx="3384376" cy="11341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th-TH" sz="4000" b="1" dirty="0" smtClean="0"/>
              <a:t>กระบวนการจัดการเรียนการสอน</a:t>
            </a:r>
            <a:endParaRPr lang="th-TH" sz="4000" dirty="0" smtClean="0"/>
          </a:p>
        </p:txBody>
      </p:sp>
      <p:sp>
        <p:nvSpPr>
          <p:cNvPr id="2" name="สามเหลี่ยมหน้าจั่ว 1"/>
          <p:cNvSpPr/>
          <p:nvPr/>
        </p:nvSpPr>
        <p:spPr>
          <a:xfrm>
            <a:off x="3131840" y="2085696"/>
            <a:ext cx="2304256" cy="1296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ลง 6"/>
          <p:cNvSpPr/>
          <p:nvPr/>
        </p:nvSpPr>
        <p:spPr>
          <a:xfrm>
            <a:off x="3995936" y="3489852"/>
            <a:ext cx="720080" cy="59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31840" y="4103653"/>
            <a:ext cx="3384376" cy="630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th-TH" sz="4000" b="1" dirty="0" smtClean="0"/>
              <a:t>คุณภาพของผู้เรียน</a:t>
            </a:r>
            <a:endParaRPr lang="th-TH" sz="4000" dirty="0" smtClean="0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 flipH="1">
            <a:off x="2735539" y="1657387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67544" y="3794623"/>
            <a:ext cx="0" cy="61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6876256" y="3813888"/>
            <a:ext cx="0" cy="61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712537" y="1479019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550519" y="1479019"/>
            <a:ext cx="162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582779" y="1844498"/>
            <a:ext cx="1620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529143" y="2235103"/>
            <a:ext cx="162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767" y="1345762"/>
            <a:ext cx="25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ระดับกระทรวง,</a:t>
            </a:r>
            <a:r>
              <a:rPr lang="th-TH" sz="2400" dirty="0" err="1" smtClean="0"/>
              <a:t>สพฐ</a:t>
            </a:r>
            <a:r>
              <a:rPr lang="th-TH" sz="2400" dirty="0" smtClean="0"/>
              <a:t>.ฯลฯ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016" y="16839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ระดับเขตพื้นที่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6679" y="2036933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ระดับโรงเรียน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22016" y="3930528"/>
            <a:ext cx="259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ระดับกระทรวง, </a:t>
            </a:r>
            <a:r>
              <a:rPr lang="th-TH" sz="2400" dirty="0" err="1" smtClean="0"/>
              <a:t>สพฐ</a:t>
            </a:r>
            <a:r>
              <a:rPr lang="th-TH" sz="2400" dirty="0" smtClean="0"/>
              <a:t>.ฯลฯ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53597" y="4261098"/>
            <a:ext cx="214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เขตพื้นที่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53597" y="4651485"/>
            <a:ext cx="16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ระดับโรงเรียน</a:t>
            </a:r>
            <a:endParaRPr lang="en-US" sz="2400" dirty="0"/>
          </a:p>
        </p:txBody>
      </p:sp>
      <p:cxnSp>
        <p:nvCxnSpPr>
          <p:cNvPr id="40" name="ตัวเชื่อมต่อตรง 39"/>
          <p:cNvCxnSpPr/>
          <p:nvPr/>
        </p:nvCxnSpPr>
        <p:spPr>
          <a:xfrm flipH="1">
            <a:off x="496681" y="4412682"/>
            <a:ext cx="3253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650934" y="4083918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 flipH="1" flipV="1">
            <a:off x="607991" y="4094202"/>
            <a:ext cx="214026" cy="2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 flipH="1">
            <a:off x="650934" y="4856849"/>
            <a:ext cx="250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flipH="1">
            <a:off x="6903040" y="4398836"/>
            <a:ext cx="456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7359958" y="4015442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flipH="1">
            <a:off x="7359959" y="4015442"/>
            <a:ext cx="26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 flipH="1">
            <a:off x="7350703" y="4760378"/>
            <a:ext cx="26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95828" y="3842317"/>
            <a:ext cx="144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ระดับโรงเรียน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554425" y="446196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ระดับห้องเรียน</a:t>
            </a:r>
            <a:endParaRPr lang="en-US" sz="2400" dirty="0"/>
          </a:p>
        </p:txBody>
      </p:sp>
      <p:cxnSp>
        <p:nvCxnSpPr>
          <p:cNvPr id="56" name="ตัวเชื่อมต่อตรง 55"/>
          <p:cNvCxnSpPr/>
          <p:nvPr/>
        </p:nvCxnSpPr>
        <p:spPr>
          <a:xfrm>
            <a:off x="3563888" y="4741908"/>
            <a:ext cx="0" cy="202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79912" y="477152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ผลสัมฤทธิ์, คุณลักษณะฯ, สมรรถนะสำคัญของผู้เรียน</a:t>
            </a:r>
            <a:endParaRPr lang="en-US" sz="2400" dirty="0"/>
          </a:p>
        </p:txBody>
      </p:sp>
      <p:cxnSp>
        <p:nvCxnSpPr>
          <p:cNvPr id="59" name="ตัวเชื่อมต่อตรง 58"/>
          <p:cNvCxnSpPr/>
          <p:nvPr/>
        </p:nvCxnSpPr>
        <p:spPr>
          <a:xfrm flipH="1">
            <a:off x="3529059" y="4944650"/>
            <a:ext cx="250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877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วิธีการ/กิจกรรม เครื่องมือนิเทศ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0182323"/>
              </p:ext>
            </p:extLst>
          </p:nvPr>
        </p:nvGraphicFramePr>
        <p:xfrm>
          <a:off x="899592" y="843557"/>
          <a:ext cx="6720408" cy="417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11710"/>
            <a:ext cx="2232248" cy="1689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6660232" y="1308469"/>
            <a:ext cx="2376264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การพัฒนาวิธีการ/กิจกรรมและใช้เครื่องมือการนิเทศให้เป็นไปตามบริบท</a:t>
            </a:r>
          </a:p>
          <a:p>
            <a:pPr lvl="0"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ของแต่ระดับ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2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059582"/>
            <a:ext cx="9144000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ระดับสำนักงานคณะกรรมการการศึกษาขั้นพื้นฐาน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 มีเอกสารแนวทางการ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ขับเคลื่อนการนิเทศบูรณาการโดยใช้พื้นที่เป็นฐาน และการนิเทศภายในโดยใช้ห้องเรียนเป็นฐานเพื่อการพัฒนาคุณภาพของผู้เรียน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๒. มีข้อมูลสารสนเทศของการนิเทศบูรณาการโดยใช้พื้นที่เป็นฐาน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๓. มีระบบการนิเทศ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บูรณาการโดยใช้พื้นที่เป็นฐาน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๔. มีการ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นิเทศสำนักงานเขตพื้นที่การศึกษาที่เป็นเป้าหมาย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๕. มีการสรุปและรายงานผลการนิเทศ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๖. ผลการทดสอบคุณภาพผู้เรียนระดับประเทศทั้ง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NT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O-NET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 ผู้เรียนมีสมรรถนะและคุณลักษณะอันพึงประสงค์เป็นไปตามจุดเน้นของหลักสูตร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มีผลงานการปฏิบัติที่ดี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ของสพท.และโรงเรียน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จุดเน้นของ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ภาพความสำเร็จการนิเทศ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42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05958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ระดับสำนักงานเขตพื้นที่การศึกษา</a:t>
            </a:r>
          </a:p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มีแนวทางการขับเคลื่อนการปฏิบัติการนิเทศสู่โรงเรียน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๒. มีข้อมูลสารสนเทศของการนิเทศ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๓. มีระบบและกระบวนการนิเทศตามบริบทของเขตพื้นที่การศึกษา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๔. มีแผนและคู่มือการนิเทศ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ตามบริบทของเขตพื้นที่การศึกษา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๕. มีการ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นิเทศโรงเรียนทุกโรงเรียน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๖. มีการสรุปและรายงานผลการนิเทศ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๗. ผลการทดสอบคุณภาพผู้เรียนระดับประเทศทั้ง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NT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 ผู้เรียนมีสมรรถนะและคุณลักษณะอันพึงประสงค์เป็นไปตามจุดเน้นของหลักสูตร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๘. มีผลงานการปฏิบัติที่ดีของโรงเรียนตามนโยบายและจุดเน้นของสพฐ.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solidFill>
            <a:srgbClr val="F7B8D6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ภาพความสำเร็จการนิเทศ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43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059582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ระดับโรงเรียน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มีการสร้างความรู้ความเข้าใจกับบุคลากรในโรงเรียน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๒. มีข้อมูลสารสนเทศ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ของผู้เรียนรอบด้าน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๓. มี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ระบบนิเทศภายในตาม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ของโรงเรียน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๔. มีแผนและคู่มือการนิเทศตามบริบท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ของโรงเรียน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๕. มีการ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นิเทศครูทุกชั้นเรียน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๖. มีการสรุปและรายงานผลการ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๗. ผลการทดสอบคุณภาพผู้เรียนระดับประเทศทั้ง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NT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สูงขึ้น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ผู้เรียนมีสมรรถนะและคุณลักษณะอันพึงประสงค์เป็นไปตามจุดเน้นของหลักสูตร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๘.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มีผลงานการปฏิบัติที่ดี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ของครูและนักเรียน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ภาพความสำเร็จการนิเทศภายในโรงเรียน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5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4896544"/>
          </a:xfrm>
          <a:solidFill>
            <a:srgbClr val="CCECFF"/>
          </a:solidFill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ที่ส่งผลต่อความสำเร็จ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บุคลากรทุกระดับมีความเป็นผู้นำทางวิชาการ </a:t>
            </a:r>
            <a:endParaRPr lang="en-US" sz="3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๒.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รทำงานเป็นทีม</a:t>
            </a:r>
            <a:endParaRPr lang="en-US" sz="3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๓. การบูรณาการในทุกด้านที่เกี่ยวข้อง</a:t>
            </a:r>
          </a:p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๔.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การกระจายอำนาจ</a:t>
            </a:r>
            <a:endParaRPr lang="en-US" sz="3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๕. 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การมีส่วนร่วมในการดำเนินงานของทุกภาคส่วน</a:t>
            </a:r>
            <a:endParaRPr lang="en-US" sz="3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๖. การ</a:t>
            </a: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ติดตามและประเมินผลการปฏิบัติงานของบุคลากร</a:t>
            </a:r>
            <a:endParaRPr lang="th-TH" sz="3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๗. ความต่อเนื่องของการดำเนินงานแต่ละระดับ</a:t>
            </a: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๘. การมุ่งผลสัมฤทธิ์</a:t>
            </a:r>
          </a:p>
        </p:txBody>
      </p:sp>
    </p:spTree>
    <p:extLst>
      <p:ext uri="{BB962C8B-B14F-4D97-AF65-F5344CB8AC3E}">
        <p14:creationId xmlns:p14="http://schemas.microsoft.com/office/powerpoint/2010/main" val="17086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939902"/>
            <a:ext cx="9144000" cy="936103"/>
          </a:xfrm>
        </p:spPr>
        <p:txBody>
          <a:bodyPr/>
          <a:lstStyle/>
          <a:p>
            <a:r>
              <a:rPr lang="th-TH" altLang="ko-K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1969"/>
            <a:ext cx="914179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h-TH" sz="4400" b="1" dirty="0" smtClean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ดาวน์โหลดเอกสารและ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ppt</a:t>
            </a:r>
            <a:r>
              <a:rPr lang="th-TH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endParaRPr lang="en-US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https://www.esdc.go.th</a:t>
            </a:r>
            <a:endParaRPr lang="th-TH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06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4896544"/>
          </a:xfrm>
          <a:solidFill>
            <a:srgbClr val="CCECFF"/>
          </a:solidFill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การสมัครสอบศึกษานิเทศก์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*ป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ระกาศ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รับสมัคร ภายในวันที่ 25 ก.ค.62 </a:t>
            </a:r>
            <a:endParaRPr lang="th-TH" sz="3200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</a:pP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*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รับ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สมัคร ระหว่างวันที่ 2-8 ส.ค.62 </a:t>
            </a:r>
            <a:endParaRPr lang="th-TH" sz="3200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</a:pP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*ประกาศ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รายชื่อผู้มีสิทธิเข้ารับการคัดเลือก ภายในวันที่ 14 ส.ค.62 </a:t>
            </a:r>
            <a:endParaRPr lang="th-TH" sz="3200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>
              <a:spcBef>
                <a:spcPts val="0"/>
              </a:spcBef>
            </a:pP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*สอบ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ข้อเขียนภาค ก วันที่ 24 ส.ค.62 สอบสัมภาษณ์ ภาค ค วันที่ 25 ส.ค.62 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*ประกาศ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ผลการคัดเลือก ภายในวันที่ 29 ส.ค.62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97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4896544"/>
          </a:xfrm>
          <a:solidFill>
            <a:srgbClr val="CCECFF"/>
          </a:solidFill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การขอศึกษานิเทศก์ชำนาญการพิเศษ มีสิทธิ์สมัครสอบรอง ผอ. สำนักงานเขตพื้นที่การศึกษา ตามหลักเกณฑ์ นาย</a:t>
            </a:r>
            <a:r>
              <a:rPr lang="th-TH" sz="3200" dirty="0" err="1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วัลลพ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สงวนนาม ผู้ช่วยเลขาธิการ </a:t>
            </a:r>
            <a:r>
              <a:rPr lang="th-TH" sz="3200" dirty="0" err="1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กพฐ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ยืนยันเป็นไปตามหลักเกณฑ์ที่กำหนด มีสิทธิ์อยู่แล้ว)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*ผู้มีสิทธิ์เป็นหลักเกณฑ์ที่กำหนด </a:t>
            </a:r>
            <a:r>
              <a:rPr lang="th-TH" sz="3200" dirty="0" err="1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ศน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.เชี่ยวชาญ  หรือ</a:t>
            </a:r>
          </a:p>
          <a:p>
            <a:pPr algn="l">
              <a:spcBef>
                <a:spcPts val="0"/>
              </a:spcBef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*บุคลากรทางการศึกษาอื่น ที่มีประสบการณ์การบริหารไม่ต่ำกว่าหัวหน้ากลุ่ม หรือผู้อำนวยการกลุ่ม มาแล้วไม่น้อยกว่า </a:t>
            </a:r>
            <a:r>
              <a:rPr lang="en-US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 </a:t>
            </a:r>
            <a:r>
              <a:rPr lang="th-TH" sz="3200" dirty="0" err="1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ศน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.ชำนาญการพิเศษ อยู่ในกลุ่มนี้ด้วย</a:t>
            </a:r>
            <a:r>
              <a:rPr lang="th-TH" sz="32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54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-7316" y="195486"/>
            <a:ext cx="9144000" cy="576064"/>
          </a:xfrm>
        </p:spPr>
        <p:txBody>
          <a:bodyPr/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สภาพปัจจุบันความจำเป็น และความต้องการในการนิเทศ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939805"/>
            <a:ext cx="9136683" cy="4408899"/>
          </a:xfrm>
          <a:prstGeom prst="rect">
            <a:avLst/>
          </a:prstGeom>
          <a:solidFill>
            <a:srgbClr val="FFFFFF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th-TH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O-NET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๒๕๖๑ มี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คะแนนไม่ถึงร้อยละ ๕๐ ในทุกกลุ่ม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สาระ</a:t>
            </a:r>
          </a:p>
          <a:p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และทุก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กลุ่มภาษาไทย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ป.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 และ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ม.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 มี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คะแนนสูงกว่าร้อย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 ๕๐ </a:t>
            </a:r>
          </a:p>
          <a:p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- ผล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NT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๒๕๖๑ ชั้น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ป.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 มีคะแนนสูงขึ้นทุกด้าน แต่มี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  <a:p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ไม่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ถึงร้อยละ ๕๐ ยกเว้นความสามารถด้าน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ภาษา</a:t>
            </a:r>
          </a:p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- ผล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การทดสอบความสามารถด้านการอ่านออกของผู้เรียน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Reading Test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        </a:t>
            </a:r>
          </a:p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๒๕๖๑  ชั้น ป.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๖๘.๔๔ (ด้าน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การอ่านออกเสียง ร้อยละ ๖๕.๗๐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                อ่านรู้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 ๗๑.๑๗)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-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นิเทศของสำนักงานคณะกรรมการการศึกษาขั้นพื้นฐาน พบว่าสำนักงานเขตพื้นที่  </a:t>
            </a:r>
          </a:p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การศึกษา มี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ต้องการให้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มีการพัฒนาระบบนิเทศภายในสถานศึกษาให้เข้มแข็งและต่อเนื่อง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70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234" y="911371"/>
            <a:ext cx="9143999" cy="3947234"/>
          </a:xfrm>
          <a:prstGeom prst="rect">
            <a:avLst/>
          </a:prstGeom>
          <a:solidFill>
            <a:srgbClr val="FFFFFF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ระดับสำนักงาน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คณะกรรมการการศึกษาขั้นพื้นฐานให้ยึดโรงเรียนเป็นฐาน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School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SBM)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ระดับสำนักงาน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เขตพื้นที่การศึกษายึด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2S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(School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SBM) 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(Student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SBM)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ระดับสถานศึกษา 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(ผู้บริหาร) ยึด 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Student 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Classroom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(Student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SBM) 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(Result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RBM) </a:t>
            </a:r>
          </a:p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ระดับ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 (ครู) 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ยึด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Student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Management: SBM)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quarter" idx="10"/>
          </p:nvPr>
        </p:nvSpPr>
        <p:spPr>
          <a:xfrm>
            <a:off x="0" y="68872"/>
            <a:ext cx="9144000" cy="838158"/>
          </a:xfrm>
        </p:spPr>
        <p:txBody>
          <a:bodyPr/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“ทิศทางการขับเคลื่อนคุณภาพการศึกษาขั้นพื้นฐาน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0" b="30400"/>
          <a:stretch/>
        </p:blipFill>
        <p:spPr>
          <a:xfrm>
            <a:off x="5004048" y="1419622"/>
            <a:ext cx="3923928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7699" y="3310994"/>
            <a:ext cx="9149081" cy="1731243"/>
          </a:xfrm>
          <a:prstGeom prst="rect">
            <a:avLst/>
          </a:prstGeom>
          <a:solidFill>
            <a:srgbClr val="FFFFFF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การนิเทศบูรณาการโดยใช้พื้นที่เป็นฐาน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เพื่อพัฒนาคุณภาพการศึกษา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๒. การสร้างความเข้มแข็งการนิเทศภายในโรงเรียน</a:t>
            </a:r>
          </a:p>
        </p:txBody>
      </p:sp>
      <p:pic>
        <p:nvPicPr>
          <p:cNvPr id="6146" name="Picture 2" descr="D:\Drive a for j\ค่าเช่าบ้านใหม่ และการรับงาน ศนฐ. สพฐ\นิเทศบูรณาการโดยใช้พื้นที่เป็นฐาน\ไฟล์เอกสาร พุธเช้าข่าว สพฐ\98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6" y="1212608"/>
            <a:ext cx="8447706" cy="21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699" y="12279"/>
            <a:ext cx="9149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นโยบายสำคัญในการสนับสนุนให้เกิดการขับเคลื่อน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ขั้นพื้นฐานอย่างมีคุณภาพ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5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6744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744" y="-9060"/>
            <a:ext cx="5507256" cy="51525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.ประกาศนโยบาย</a:t>
            </a:r>
          </a:p>
          <a:p>
            <a:pPr>
              <a:spcBef>
                <a:spcPts val="0"/>
              </a:spcBef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“๒๕๖๒ 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ปีทองแห่งการนิเทศภายใน... </a:t>
            </a:r>
          </a:p>
          <a:p>
            <a:pPr>
              <a:spcBef>
                <a:spcPts val="0"/>
              </a:spcBef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ห้องเรียน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เป็นฐานเพื่อคุณภาพของผู้เรียน”</a:t>
            </a:r>
          </a:p>
          <a:p>
            <a:pPr>
              <a:spcBef>
                <a:spcPts val="0"/>
              </a:spcBef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๒๙ มิถุนายน ๒๕๖๒</a:t>
            </a:r>
          </a:p>
          <a:p>
            <a:pPr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วิทยาลัยการอาชีวศึกษาปทุมธานี</a:t>
            </a:r>
          </a:p>
          <a:p>
            <a:pPr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อ.เมือง จ.ปทุมธานี</a:t>
            </a:r>
          </a:p>
        </p:txBody>
      </p:sp>
    </p:spTree>
    <p:extLst>
      <p:ext uri="{BB962C8B-B14F-4D97-AF65-F5344CB8AC3E}">
        <p14:creationId xmlns:p14="http://schemas.microsoft.com/office/powerpoint/2010/main" val="19682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8438" y="1203598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โดยกำหนดระดับการนิเทศ เป็น ๓</a:t>
            </a:r>
            <a:r>
              <a:rPr lang="en-US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 </a:t>
            </a: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</a:t>
            </a:r>
          </a:p>
          <a:p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๑. </a:t>
            </a:r>
            <a:r>
              <a:rPr lang="th-TH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ระดับสำนักงาน</a:t>
            </a:r>
            <a:r>
              <a:rPr lang="th-TH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คณะกรรมการการศึกษาขั้น</a:t>
            </a:r>
            <a:r>
              <a:rPr lang="th-TH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พื้นฐาน </a:t>
            </a: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มุ่งเน้นการนิเทศและการสนับสนุนให้เกิดการพัฒนาระบบการนิเทศของสำนักงานเขตพื้นที่การศึกษา และการนิเทศภายในโรงเรียน ที่คำนึงถึงการพัฒนาคุณภาพครูที่ส่งผลต่อคุณภาพผู้เรียน  </a:t>
            </a:r>
          </a:p>
          <a:p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๒. </a:t>
            </a:r>
            <a:r>
              <a:rPr lang="th-TH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ระดับสำนักงาน</a:t>
            </a:r>
            <a:r>
              <a:rPr lang="th-TH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เขตพื้นที่</a:t>
            </a:r>
            <a:r>
              <a:rPr lang="th-TH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 </a:t>
            </a: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มุ่งเน้นการนิเทศโรงเรียน และสนับสนุนการพัฒนาระบบการนิเทศภายในโรงเรียนที่คำนึงถึงการพัฒนาคุณภาพครูที่ส่งผลต่อคุณภาพผู้เรียน </a:t>
            </a:r>
          </a:p>
          <a:p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๓. </a:t>
            </a:r>
            <a:r>
              <a:rPr lang="th-TH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ระดับโรงเรียน </a:t>
            </a: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มุ่งเน้นให้เกิดการพัฒนาระบบการนิเทศและการนิเทศภายในโรงเรียน ที่คำนึงถึงการพัฒนาคุณภาพครู</a:t>
            </a:r>
            <a:r>
              <a:rPr lang="th-TH" sz="2800" b="1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ที่ส่งผลต่อคุณภาพ</a:t>
            </a:r>
            <a:r>
              <a:rPr lang="th-TH" sz="28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ผู้เรียนในทุกห้องเรียน </a:t>
            </a:r>
            <a:endParaRPr lang="th-TH" sz="28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การนิเทศมุ่งเน้นให้เกิดการบูร</a:t>
            </a:r>
            <a:r>
              <a:rPr lang="th-TH" sz="4000" b="1" u="sng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ณา</a:t>
            </a:r>
            <a:r>
              <a:rPr lang="th-TH" sz="4000" b="1" u="sng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การและเชื่อมโยงกันในทุกระดับ</a:t>
            </a:r>
            <a:endParaRPr lang="th-TH" sz="4000" b="1" u="sng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17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-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การขับเคลื่อนการนิเทศ</a:t>
            </a:r>
            <a:r>
              <a:rPr lang="th-TH" sz="4000" b="1" spc="-5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4000" b="1" spc="-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 ระดับ </a:t>
            </a:r>
            <a:r>
              <a:rPr lang="th-TH" sz="4000" b="1" spc="-5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สพฐ</a:t>
            </a:r>
            <a:r>
              <a:rPr lang="th-TH" sz="4000" b="1" spc="-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th-TH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D:\Drive a for j\ค่าเช่าบ้านใหม่ และการรับงาน ศนฐ. สพฐ\นิเทศบูรณาการโดยใช้พื้นที่เป็นฐาน\ไฟล์เอกสาร พุธเช้าข่าว สพฐ\นโนยายเชื่อมดยงอาชีพกับอาชีวฯ\Rd_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3372"/>
            <a:ext cx="7200800" cy="42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19548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-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การขับเคลื่อนการนิเทศ</a:t>
            </a:r>
            <a:r>
              <a:rPr lang="th-TH" sz="4000" b="1" spc="-5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4000" b="1" spc="-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การระดับ </a:t>
            </a:r>
            <a:r>
              <a:rPr lang="th-TH" sz="4000" b="1" spc="-5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สพท</a:t>
            </a:r>
            <a:r>
              <a:rPr lang="th-TH" sz="4000" b="1" spc="-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th-TH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D:\Drive a for j\ค่าเช่าบ้านใหม่ และการรับงาน ศนฐ. สพฐ\นิเทศบูรณาการโดยใช้พื้นที่เป็นฐาน\ไฟล์เอกสาร พุธเช้าข่าว สพฐ\ตู่ส่งมาล่าสุด\Rd_Are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3372"/>
            <a:ext cx="835292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1632</Words>
  <Application>Microsoft Office PowerPoint</Application>
  <PresentationFormat>นำเสนอทางหน้าจอ (16:9)</PresentationFormat>
  <Paragraphs>223</Paragraphs>
  <Slides>28</Slides>
  <Notes>24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30" baseType="lpstr">
      <vt:lpstr>Contents Slide Master</vt:lpstr>
      <vt:lpstr>Section Break Slide Master</vt:lpstr>
      <vt:lpstr>งานนำเสนอ PowerPoint</vt:lpstr>
      <vt:lpstr>3 กระบวนการสำคัญที่ส่งผลต่อคุณภาพผู้เรียน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LPN</cp:lastModifiedBy>
  <cp:revision>343</cp:revision>
  <cp:lastPrinted>2019-06-16T04:01:22Z</cp:lastPrinted>
  <dcterms:created xsi:type="dcterms:W3CDTF">2016-12-05T23:26:54Z</dcterms:created>
  <dcterms:modified xsi:type="dcterms:W3CDTF">2019-06-22T01:21:42Z</dcterms:modified>
</cp:coreProperties>
</file>