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62" r:id="rId2"/>
    <p:sldId id="288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84" r:id="rId16"/>
    <p:sldId id="269" r:id="rId17"/>
    <p:sldId id="276" r:id="rId18"/>
    <p:sldId id="278" r:id="rId19"/>
    <p:sldId id="277" r:id="rId20"/>
    <p:sldId id="281" r:id="rId21"/>
    <p:sldId id="282" r:id="rId22"/>
    <p:sldId id="285" r:id="rId23"/>
    <p:sldId id="286" r:id="rId24"/>
    <p:sldId id="287" r:id="rId25"/>
    <p:sldId id="289" r:id="rId26"/>
    <p:sldId id="291" r:id="rId27"/>
    <p:sldId id="292" r:id="rId28"/>
    <p:sldId id="26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F41A8-3CCF-45A6-9D1E-456DB09D237C}" type="datetimeFigureOut">
              <a:rPr lang="en-US" smtClean="0"/>
              <a:t>06/22/2019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ECF4B-3EFB-4935-80A8-5F51BC62D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072"/>
            <a:fld id="{C9F45B69-18E8-4114-9911-CDD699B4BB52}" type="slidenum"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34" charset="-127"/>
              </a:rPr>
              <a:pPr defTabSz="905072"/>
              <a:t>26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3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01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26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6527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à¸à¸¥à¸à¸²à¸£à¸à¹à¸à¸«à¸²à¸£à¸¹à¸à¸ à¸²à¸à¸ªà¸³à¸«à¸£à¸±à¸ à¹à¸à¸¨à¸§à¸´à¸à¸µà¸¨à¸¶à¸à¸©à¸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32" y="3035980"/>
            <a:ext cx="3810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47657" y="2682150"/>
            <a:ext cx="629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บัวบาง บุญอยู่ ศึกษานิเทศก์ ช่วยปฏิบัติราชการ </a:t>
            </a:r>
            <a:r>
              <a:rPr lang="th-TH" sz="54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sz="5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5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4632" y="5474976"/>
            <a:ext cx="629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เพศศึกษา ยิ่งคุย ยิ่งปลอดภัย</a:t>
            </a:r>
            <a:endParaRPr lang="en-US" sz="5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5758" y="494576"/>
            <a:ext cx="6138267" cy="2187574"/>
            <a:chOff x="705758" y="494576"/>
            <a:chExt cx="6138267" cy="21875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758" y="494576"/>
              <a:ext cx="6138267" cy="218757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403258" y="824072"/>
              <a:ext cx="18423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นิเทศ</a:t>
              </a:r>
              <a:endParaRPr lang="en-US" sz="5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24" t="21611" r="26574" b="26805"/>
          <a:stretch/>
        </p:blipFill>
        <p:spPr>
          <a:xfrm>
            <a:off x="1165399" y="231819"/>
            <a:ext cx="10769024" cy="64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14" t="27421" r="27761" b="15889"/>
          <a:stretch/>
        </p:blipFill>
        <p:spPr>
          <a:xfrm>
            <a:off x="1983346" y="141667"/>
            <a:ext cx="9452772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96" t="26421" r="27000" b="24526"/>
          <a:stretch/>
        </p:blipFill>
        <p:spPr>
          <a:xfrm>
            <a:off x="1773381" y="429490"/>
            <a:ext cx="10256857" cy="59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15" t="26042" r="26467" b="23390"/>
          <a:stretch/>
        </p:blipFill>
        <p:spPr>
          <a:xfrm>
            <a:off x="1925781" y="554182"/>
            <a:ext cx="10136701" cy="60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074" y="283633"/>
            <a:ext cx="8989962" cy="789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tabLst>
                <a:tab pos="0" algn="l"/>
              </a:tabLst>
            </a:pP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การออกแบบการเรียนรู้โดยใช้เทคนิค 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Backward Design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782" y="1208382"/>
            <a:ext cx="11790217" cy="5069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tabLst>
                <a:tab pos="0" algn="l"/>
              </a:tabLst>
            </a:pP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ขั้นตอนที่ 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กำหนดเป้าหมายหลักของการเรียนรู้ (</a:t>
            </a:r>
            <a:r>
              <a:rPr lang="en-US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Identity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desired 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goals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CordiaNew"/>
                <a:cs typeface="TH SarabunPSK" panose="020B0500040200020003" pitchFamily="34" charset="-34"/>
              </a:rPr>
              <a:t> </a:t>
            </a:r>
            <a:r>
              <a:rPr lang="en-US" sz="4400" b="1" dirty="0">
                <a:latin typeface="TH SarabunPSK" panose="020B0500040200020003" pitchFamily="34" charset="-34"/>
                <a:ea typeface="CordiaNew"/>
                <a:cs typeface="TH SarabunPSK" panose="020B0500040200020003" pitchFamily="34" charset="-34"/>
              </a:rPr>
              <a:t>	</a:t>
            </a:r>
            <a:r>
              <a:rPr lang="en-GB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ผู้เรียนควรรู้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อะไร</a:t>
            </a:r>
          </a:p>
          <a:p>
            <a:pPr algn="thaiDist">
              <a:lnSpc>
                <a:spcPct val="107000"/>
              </a:lnSpc>
            </a:pP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ผู้เรียนควรปฏิบัติและแสดงความสามารถในเรื่อง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ใดบ้าง</a:t>
            </a: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lang="en-US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สาระสำคัญที่ควรค่าแก่การเรียนรู้และนำไปประยุกต์ใช้ในชีวิตจริง 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- ทักษะวิชาการ ทักษะชีวิต ทักษะอาชีพ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ผู้เรียนควรมีความรู้และเกิดความเข้าใจที่ลุ่มลึกยั่งยืน เกี่ยวกับเรื่อง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อะไร</a:t>
            </a:r>
          </a:p>
          <a:p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- นำไป</a:t>
            </a:r>
            <a:r>
              <a:rPr lang="th-TH" sz="44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การเชื่อมโยง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กับชีวิตประจำวัน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11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7947" y="324377"/>
            <a:ext cx="468811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</a:t>
            </a:r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เพศวิถีศึกษา</a:t>
            </a:r>
            <a:endParaRPr lang="en-US" sz="4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4382" y="295348"/>
            <a:ext cx="57847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๒ มองเรื่องเพศรอบด้าน</a:t>
            </a:r>
            <a:endParaRPr lang="en-US" sz="4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9321" y="1363397"/>
            <a:ext cx="61661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๓ สังคม วัฒนธรรมเพศวิถี</a:t>
            </a:r>
            <a:endParaRPr lang="en-US" sz="4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601" y="2300937"/>
            <a:ext cx="643790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๔ ครูกับการสื่อสารเรื่องเพศ</a:t>
            </a:r>
            <a:endParaRPr lang="en-US" sz="4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42" y="3368986"/>
            <a:ext cx="562674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๕ การจัดจัดการเรียนรู้</a:t>
            </a:r>
          </a:p>
          <a:p>
            <a:r>
              <a:rPr lang="th-TH" sz="4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และการเปลี่ยนแปลงพฤติกรรม</a:t>
            </a:r>
            <a:endParaRPr lang="en-US" sz="4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353" y="3291727"/>
            <a:ext cx="546544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๖ ห้องเรียนเพศวิถี</a:t>
            </a:r>
          </a:p>
          <a:p>
            <a:r>
              <a:rPr lang="th-TH" sz="4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ที่มีนักเรียนมีส่วนร่วม</a:t>
            </a:r>
            <a:endParaRPr lang="en-US" sz="4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257" y="5173890"/>
            <a:ext cx="459459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๗ ระบบดูแล</a:t>
            </a:r>
            <a:endParaRPr lang="en-US" sz="4800" b="1" dirty="0" smtClean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4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ช่วยเหลือนักเรียน</a:t>
            </a:r>
            <a:endParaRPr lang="en-US" sz="4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6062" y="5173890"/>
            <a:ext cx="672818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๘ โรงเรียนที่มีประสิทธิภาพในการสร้างกระบวนการเรียนรู้เรื่องเพศ</a:t>
            </a:r>
            <a:endParaRPr lang="en-US" sz="4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95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4708" y="355993"/>
            <a:ext cx="101409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ขั้นตอน</a:t>
            </a:r>
            <a:r>
              <a:rPr lang="th-TH" sz="48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 ๒ </a:t>
            </a:r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กำหนดหลักฐานและวิธีวัดประเมินผลการ</a:t>
            </a:r>
            <a:r>
              <a:rPr lang="th-TH" sz="48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4291" y="5199690"/>
            <a:ext cx="3021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ea typeface="CordiaNew"/>
                <a:cs typeface="TH SarabunPSK" panose="020B0500040200020003" pitchFamily="34" charset="-34"/>
              </a:rPr>
              <a:t>ภารงาน</a:t>
            </a:r>
            <a:r>
              <a:rPr lang="th-TH" sz="4800" b="1" dirty="0">
                <a:ea typeface="CordiaNew"/>
                <a:cs typeface="TH SarabunPSK" panose="020B0500040200020003" pitchFamily="34" charset="-34"/>
              </a:rPr>
              <a:t> /ชิ้นงาน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1654630" y="1385279"/>
            <a:ext cx="101242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หลักฐาน</a:t>
            </a:r>
            <a:r>
              <a:rPr lang="th-TH" sz="44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ร่องรอยที่แสดง</a:t>
            </a:r>
            <a:r>
              <a:rPr lang="th-TH" sz="44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ว่า</a:t>
            </a:r>
          </a:p>
          <a:p>
            <a:pPr algn="thaiDist"/>
            <a:r>
              <a:rPr lang="th-TH" sz="44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- นักเรียน</a:t>
            </a:r>
            <a:r>
              <a:rPr lang="th-TH" sz="44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เกิดการ</a:t>
            </a:r>
            <a:r>
              <a:rPr lang="th-TH" sz="44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เรียนรู้</a:t>
            </a:r>
          </a:p>
          <a:p>
            <a:pPr algn="thaiDist"/>
            <a:r>
              <a:rPr lang="th-TH" sz="44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- นักเรียนมี</a:t>
            </a:r>
            <a:r>
              <a:rPr lang="th-TH" sz="44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ความเข้าใจในแก่นหรือสาระการเรียนรู้ </a:t>
            </a:r>
            <a:endParaRPr lang="th-TH" sz="4400" b="1" dirty="0" smtClean="0"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/>
            <a:r>
              <a:rPr lang="th-TH" sz="44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- แสดง</a:t>
            </a:r>
            <a:r>
              <a:rPr lang="th-TH" sz="44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ความสามารถ/ทักษะ/สมรรถนะและคุณลักษณะตามมาตรฐานและตัวชี้วัด/เป้าหมายที่เป็น</a:t>
            </a:r>
            <a:r>
              <a:rPr lang="th-TH" sz="4400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รูปธรรม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866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806" y="1146971"/>
            <a:ext cx="10247086" cy="37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ภาระงาน </a:t>
            </a:r>
            <a:endParaRPr lang="th-TH" sz="4800" b="1" dirty="0" smtClean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๑) การ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พูด การรายงานปากเปล่า เช่น การอ่าน การกล่าว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รายงาน</a:t>
            </a:r>
          </a:p>
          <a:p>
            <a:pPr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การโต้วาที การสัมภาษณ์ การโฆษณา ฯลฯ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๒) 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การแสดง เช่น การแสดงบทบาทสมมติ การร้องเพลง 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การ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เล่นดนตรี การละเล่น การเล่นกีฬา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ฯลฯ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68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371" y="200476"/>
            <a:ext cx="11640458" cy="65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54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ชิ้นงาน</a:t>
            </a:r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		</a:t>
            </a:r>
            <a:endParaRPr lang="th-TH" sz="48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48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๑) </a:t>
            </a:r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งานเขียน เช่น การเขียนเรียงความ การเขียนจดหมาย การโคลงกลอน   การเขียนบรรยาย การเขียนตอบ ฯลฯ</a:t>
            </a:r>
            <a:endParaRPr lang="en-US" sz="48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48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๒) </a:t>
            </a:r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แผนผัง/แผนภูมิ/ภาพ เช่น แผนผัง แผนภูมิ ภาพวาด กราฟ ตาราง ฯลฯ  </a:t>
            </a:r>
            <a:endParaRPr lang="en-US" sz="48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48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๓) </a:t>
            </a:r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สิ่งประดิษฐ์ เช่น งานประดิษฐ์ หุ่นจำลอง ฯลฯ</a:t>
            </a:r>
            <a:endParaRPr lang="en-US" sz="48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	</a:t>
            </a:r>
            <a:r>
              <a:rPr lang="th-TH" sz="48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</a:t>
            </a:r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ที่มีลักษณะผสมผสานกันระหว่างภาระงาน/ชิ้นงาน ได้แก่ การทดลอง การสาธิต การจัดนิทรรศการ การเล่นละคร </a:t>
            </a:r>
            <a:r>
              <a:rPr lang="th-TH" sz="48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วีดิ</a:t>
            </a:r>
            <a:r>
              <a:rPr lang="th-TH" sz="4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ทัศน์ ฯลฯ</a:t>
            </a:r>
            <a:endParaRPr lang="en-US" sz="48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70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1178" y="283420"/>
            <a:ext cx="7346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ขั้นตอนที่ 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</a:rPr>
              <a:t>๓</a:t>
            </a:r>
            <a:r>
              <a:rPr lang="en-US" sz="44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 </a:t>
            </a:r>
            <a:r>
              <a:rPr lang="th-TH" sz="44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วางแผนการจัดกิจกรรมการเรียนรู้</a:t>
            </a:r>
            <a:r>
              <a:rPr lang="en-US" sz="44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 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849364" y="1212334"/>
            <a:ext cx="5505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ea typeface="Calibri" panose="020F0502020204030204" pitchFamily="34" charset="0"/>
                <a:cs typeface="TH SarabunPSK" panose="020B0500040200020003" pitchFamily="34" charset="-34"/>
              </a:rPr>
              <a:t>หน่วยการเรียนรู้/แผนจัดการเรียนรู้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2083707" y="1981775"/>
            <a:ext cx="9716407" cy="362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๑. ชื่อ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หน่วย/แผนจัดการเรียนรู้ รหัสวิชา กลุ่มสาระการเรียนรู้ 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เวลา 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ชั้น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ภาค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๒. มาตรฐาน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๓. สาระสำคัญ</a:t>
            </a:r>
          </a:p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เนื้อหา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 </a:t>
            </a:r>
            <a:endParaRPr lang="th-TH" sz="4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86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24" t="21787" r="23605" b="19445"/>
          <a:stretch/>
        </p:blipFill>
        <p:spPr>
          <a:xfrm>
            <a:off x="1363284" y="117544"/>
            <a:ext cx="10107831" cy="6500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6702" y="6093296"/>
            <a:ext cx="70939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9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 คณะอนุกรรมการสภาการศึกษาด้านมาตรฐานการศึกษาและการจัดการเรียนรู้ </a:t>
            </a:r>
            <a:br>
              <a:rPr lang="th-TH" sz="19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9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สำนักงานเลขาธิการสภาการศึกษา กระทรวงศึกษาธิการ</a:t>
            </a:r>
            <a:endParaRPr lang="th-TH" sz="19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4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1178" y="283420"/>
            <a:ext cx="7346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ขั้นตอนที่ 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</a:rPr>
              <a:t>๓</a:t>
            </a:r>
            <a:r>
              <a:rPr lang="en-US" sz="44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 </a:t>
            </a:r>
            <a:r>
              <a:rPr lang="th-TH" sz="44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วางแผนการจัดกิจกรรมการเรียนรู้</a:t>
            </a:r>
            <a:r>
              <a:rPr lang="en-US" sz="4400" b="1" dirty="0">
                <a:latin typeface="TH SarabunPSK" panose="020B0500040200020003" pitchFamily="34" charset="-34"/>
                <a:ea typeface="Times New Roman" panose="02020603050405020304" pitchFamily="18" charset="0"/>
              </a:rPr>
              <a:t> 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846415" y="1309906"/>
            <a:ext cx="97164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</a:t>
            </a:r>
            <a:r>
              <a:rPr lang="th-TH" sz="4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</a:t>
            </a:r>
            <a:r>
              <a:rPr lang="th-TH" sz="4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เรียนรู้เชิงรุก (</a:t>
            </a:r>
            <a:r>
              <a:rPr lang="en-US" sz="4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Active Learning</a:t>
            </a:r>
            <a:r>
              <a:rPr lang="th-TH" sz="4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4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1794" y="2336392"/>
            <a:ext cx="9681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๑. การ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ตั้งประเด็นคำถาม/สมมติฐาน (</a:t>
            </a:r>
            <a:r>
              <a:rPr lang="en-US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 to Question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40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เป็น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4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ฝึกให้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ผู้เรียนรู้จักคิด สังเกต ตั้งข้อสงสัย ตั้งคำถาม</a:t>
            </a:r>
            <a:r>
              <a:rPr lang="th-TH" sz="4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อย่าง</a:t>
            </a:r>
          </a:p>
          <a:p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มี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เหตุผลและสร้างสรรค์ 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1794" y="4388853"/>
            <a:ext cx="981165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๒. การ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สืบค้นความรู้จากแหล่งเรียนรู้และสารสนเทศ (</a:t>
            </a:r>
            <a:r>
              <a:rPr lang="en-US" sz="4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to </a:t>
            </a: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Search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เป็นการฝึกแสวงหาความรู้ ข้อมูล และ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สารสนเทศ</a:t>
            </a:r>
          </a:p>
          <a:p>
            <a:pPr algn="thaiDist">
              <a:lnSpc>
                <a:spcPct val="107000"/>
              </a:lnSpc>
            </a:pP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แหล่งเรียนรู้อย่างหลากหลาย </a:t>
            </a:r>
            <a:endParaRPr lang="en-US" sz="4000" b="1" dirty="0">
              <a:solidFill>
                <a:srgbClr val="00206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94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301" y="380992"/>
            <a:ext cx="97164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</a:t>
            </a:r>
            <a:r>
              <a:rPr lang="th-TH" sz="4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</a:t>
            </a:r>
            <a:r>
              <a:rPr lang="th-TH" sz="4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เรียนรู้เชิงรุก (</a:t>
            </a:r>
            <a:r>
              <a:rPr lang="en-US" sz="4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Active Learning</a:t>
            </a:r>
            <a:r>
              <a:rPr lang="th-TH" sz="4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sz="4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971" y="1515023"/>
            <a:ext cx="11582399" cy="516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๓. 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การสรุปองค์ความรู้ (</a:t>
            </a:r>
            <a:r>
              <a:rPr lang="en-US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to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Construct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เป็นการฝึกนำ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ความรู้</a:t>
            </a: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และ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สารสนเทศหรือข้อมูลที่ได้จากการค้นคว้า การอภิปราย การ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ทดลอง  </a:t>
            </a: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มา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คิดวิเคราะห์ สังเคราะห์ และสรุปเป็นองค์ความรู้ ตลอดทั้งการ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บันทึก</a:t>
            </a: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องค์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ความรู้ด้วยวิธีการต่างๆ เช่น 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Mind Map,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ลิ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ปวี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ดีโอ ฯลฯ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๔. </a:t>
            </a: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การสื่อสารและการนำเสนออย่างมีประสิทธิภาพ (</a:t>
            </a:r>
            <a:r>
              <a:rPr lang="en-US" sz="4400" b="1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Learning</a:t>
            </a:r>
            <a:r>
              <a:rPr lang="th-TH" sz="4400" b="1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to</a:t>
            </a:r>
            <a:endParaRPr lang="th-TH" sz="4400" b="1" dirty="0" smtClean="0">
              <a:solidFill>
                <a:srgbClr val="00B05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lang="en-US" sz="4400" b="1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Communicate</a:t>
            </a: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เป็นการฝึกให้ความรู้ที่ได้มานำเสนอและ</a:t>
            </a:r>
            <a:r>
              <a:rPr lang="th-TH" sz="4400" b="1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สื่อสาร</a:t>
            </a: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อย่าง</a:t>
            </a: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มีประสิทธิภาพให้เกิดความเข้าใจ </a:t>
            </a:r>
            <a:endParaRPr lang="en-US" sz="4400" b="1" dirty="0">
              <a:solidFill>
                <a:srgbClr val="00B05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64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1894" y="428562"/>
            <a:ext cx="5583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กำหนดวิธีการและเครื่องมือประเมิน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524001" y="1423365"/>
            <a:ext cx="10871199" cy="44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๑. การ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สังเกตพฤติกรรมการเรียนรู้ เช่น การร่วมกิจกรรม </a:t>
            </a:r>
            <a:endParaRPr lang="th-TH" sz="4400" b="1" dirty="0" smtClean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การ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แสดงความสามารถ การใช้คำถาม การค้นคว้าหาความรู้ </a:t>
            </a:r>
            <a:endParaRPr lang="th-TH" sz="4400" b="1" dirty="0" smtClean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การ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หาคำตอบ </a:t>
            </a:r>
            <a:endParaRPr lang="th-TH" sz="4400" b="1" dirty="0" smtClean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๒. การ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สังเกตพฤติกรรมการทำกิจกรรม เช่น ความสนใจ ความตั้งใจ </a:t>
            </a:r>
            <a:endParaRPr lang="th-TH" sz="4400" b="1" dirty="0" smtClean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การ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แสดงความ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คิดเห็น การ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มีภาวะผู้นำ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๓. การ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ทดสอบด้วยแบบสอบชนิดตางๆ เช่น ด้านความรู้ ความเข้าใจ </a:t>
            </a:r>
            <a:endParaRPr lang="en-US" sz="4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37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1894" y="428562"/>
            <a:ext cx="6070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กำหนดวิธีการและเครื่องมือประเมิน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1843316" y="1495937"/>
            <a:ext cx="10029370" cy="371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๔. การ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ตรวจและการสะท้อนผลภารงาน/ผลงาน/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นวัตกรรม</a:t>
            </a: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ต้องเกิด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จากการลงมือปฏิบัติ (</a:t>
            </a:r>
            <a:r>
              <a:rPr lang="en-US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Performance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r>
              <a:rPr lang="en-US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ผู้เรียน</a:t>
            </a: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อย่าง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ชัดเจน เพื่อแสดงความรู้ ทักษะ และทัศคติของ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ผู้เรียน</a:t>
            </a: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- ลักษณะ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ของภารงาน/ชิ้นงาน/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นวัตกรรม</a:t>
            </a:r>
          </a:p>
          <a:p>
            <a:pPr algn="thaiDist">
              <a:lnSpc>
                <a:spcPct val="107000"/>
              </a:lnSpc>
            </a:pP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- 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เกณฑ์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การประเมิน 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GB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Rubrics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</a:t>
            </a:r>
            <a:r>
              <a:rPr lang="th-TH" sz="44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ภาระงาน</a:t>
            </a:r>
            <a:r>
              <a:rPr lang="th-TH" sz="4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/ผลงาน/นวัตกรรม</a:t>
            </a:r>
            <a:endParaRPr lang="en-US" sz="44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94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353535"/>
            <a:ext cx="112630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กิจกรรมการเรียนรู้ ที่เป็น </a:t>
            </a:r>
            <a:r>
              <a:rPr lang="en-US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Active Learning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กิจกรรม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เป็นฐาน (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Activity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Based Learning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เรียนรู้เชิงประสบการณ์ (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Experiential Learning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เรียนรู้โดยใช้ปัญหาเป็นฐาน (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Problem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Based Learning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เรียนรู้โดยใช้โครงงานเป็นฐาน (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Project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Based Learning</a:t>
            </a:r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เรียนรู้ที่เน้นทักษะกระบวนการคิด (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Thinking Based Learning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เรียนรู้การบริการ (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Service Learning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เรียนรู้จากการสืบค้น (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Inquiry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Based Learning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th-TH" sz="4400" b="1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เรียนรู้ด้วยการค้นพบ (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Discovery Learning</a:t>
            </a: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9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2156" y="1944629"/>
            <a:ext cx="562674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๕ การจัดจัดการเรียนรู้</a:t>
            </a:r>
          </a:p>
          <a:p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และการเปลี่ยนแปลงพฤติกรรม</a:t>
            </a:r>
            <a:endParaRPr lang="en-US" sz="4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8553" y="2915797"/>
            <a:ext cx="546544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๖ ห้องเรียนเพศวิถี</a:t>
            </a:r>
          </a:p>
          <a:p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ที่มีนักเรียนมีส่วนร่วม</a:t>
            </a:r>
            <a:endParaRPr lang="en-US" sz="4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156" y="4160237"/>
            <a:ext cx="459459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๗ ระบบดูแลช่วยเหลือนักเรียน</a:t>
            </a:r>
            <a:endParaRPr lang="en-US" sz="4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5089" y="4771572"/>
            <a:ext cx="672818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๘ โรงเรียนที่มีประสิทธิภาพในการสร้างกระบวนการเรียนรู้เรื่องเพศวิถี</a:t>
            </a:r>
            <a:endParaRPr lang="en-US" sz="4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5526" y="416577"/>
            <a:ext cx="639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นิเทศอย่างไรกับ...</a:t>
            </a:r>
            <a:r>
              <a:rPr lang="th-TH" sz="5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เพศวิถีศึกษา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49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5382420" y="803244"/>
            <a:ext cx="688517" cy="790366"/>
            <a:chOff x="3641703" y="1158299"/>
            <a:chExt cx="457090" cy="592774"/>
          </a:xfrm>
        </p:grpSpPr>
        <p:sp>
          <p:nvSpPr>
            <p:cNvPr id="6" name="Rounded Rectangle 5"/>
            <p:cNvSpPr/>
            <p:nvPr/>
          </p:nvSpPr>
          <p:spPr>
            <a:xfrm rot="2700000">
              <a:off x="3641703" y="1293983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ko-KR" altLang="en-US" sz="2667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9484" y="1158299"/>
              <a:ext cx="302633" cy="5617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>
                <a:defRPr/>
              </a:pPr>
              <a:r>
                <a:rPr lang="th-TH" altLang="ko-KR" sz="4267" b="1" dirty="0">
                  <a:solidFill>
                    <a:srgbClr val="00893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๑</a:t>
              </a:r>
              <a:endParaRPr lang="ko-KR" altLang="en-US" sz="4267" b="1" dirty="0">
                <a:solidFill>
                  <a:srgbClr val="00893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64026" y="-520457"/>
            <a:ext cx="6806380" cy="3329221"/>
            <a:chOff x="3634449" y="-610243"/>
            <a:chExt cx="4482278" cy="2496916"/>
          </a:xfrm>
        </p:grpSpPr>
        <p:sp>
          <p:nvSpPr>
            <p:cNvPr id="91" name="TextBox 10"/>
            <p:cNvSpPr txBox="1"/>
            <p:nvPr/>
          </p:nvSpPr>
          <p:spPr bwMode="auto">
            <a:xfrm>
              <a:off x="4438313" y="-610243"/>
              <a:ext cx="3678414" cy="5000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th-TH" sz="3733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634449" y="1315506"/>
              <a:ext cx="457090" cy="571167"/>
              <a:chOff x="3634449" y="1315506"/>
              <a:chExt cx="457090" cy="571167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34449" y="142958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>
                  <a:defRPr/>
                </a:pPr>
                <a:endParaRPr lang="ko-KR" altLang="en-US" sz="2667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1889" y="1315506"/>
                <a:ext cx="302633" cy="5617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>
                  <a:defRPr/>
                </a:pPr>
                <a:r>
                  <a:rPr lang="th-TH" altLang="ko-KR" sz="4267" b="1" dirty="0">
                    <a:solidFill>
                      <a:srgbClr val="00893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๒</a:t>
                </a:r>
                <a:endParaRPr lang="ko-KR" altLang="en-US" sz="4267" b="1" dirty="0">
                  <a:solidFill>
                    <a:srgbClr val="00893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5239365" y="3112949"/>
            <a:ext cx="680848" cy="748988"/>
            <a:chOff x="3642255" y="1110980"/>
            <a:chExt cx="457090" cy="561741"/>
          </a:xfrm>
        </p:grpSpPr>
        <p:sp>
          <p:nvSpPr>
            <p:cNvPr id="99" name="Rounded Rectangle 98"/>
            <p:cNvSpPr/>
            <p:nvPr/>
          </p:nvSpPr>
          <p:spPr>
            <a:xfrm rot="2700000">
              <a:off x="3642255" y="1210623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ko-KR" altLang="en-US" sz="2667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19483" y="1110980"/>
              <a:ext cx="302633" cy="5617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>
                <a:defRPr/>
              </a:pPr>
              <a:r>
                <a:rPr lang="th-TH" altLang="ko-KR" sz="4267" b="1" dirty="0">
                  <a:solidFill>
                    <a:srgbClr val="00893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๓</a:t>
              </a:r>
              <a:endParaRPr lang="ko-KR" altLang="en-US" sz="4267" b="1" dirty="0">
                <a:solidFill>
                  <a:srgbClr val="00893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1" name="TextBox 10"/>
          <p:cNvSpPr txBox="1"/>
          <p:nvPr/>
        </p:nvSpPr>
        <p:spPr bwMode="auto">
          <a:xfrm>
            <a:off x="6611239" y="1954768"/>
            <a:ext cx="5457571" cy="666786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sz="3733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การวางแผนการนิเทศ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195555" y="5202176"/>
            <a:ext cx="712388" cy="820373"/>
            <a:chOff x="3638411" y="1275427"/>
            <a:chExt cx="457090" cy="618522"/>
          </a:xfrm>
        </p:grpSpPr>
        <p:sp>
          <p:nvSpPr>
            <p:cNvPr id="119" name="Rounded Rectangle 118"/>
            <p:cNvSpPr/>
            <p:nvPr/>
          </p:nvSpPr>
          <p:spPr>
            <a:xfrm rot="2700000">
              <a:off x="3638411" y="1436859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ko-KR" altLang="en-US" sz="2667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699768" y="1275427"/>
              <a:ext cx="310445" cy="5647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>
                <a:defRPr/>
              </a:pPr>
              <a:r>
                <a:rPr lang="th-TH" altLang="ko-KR" sz="4267" b="1" dirty="0">
                  <a:solidFill>
                    <a:srgbClr val="00893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๕</a:t>
              </a:r>
              <a:endParaRPr lang="ko-KR" altLang="en-US" sz="4267" b="1" dirty="0">
                <a:solidFill>
                  <a:srgbClr val="00893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4" name="ลูกศรขวา 53"/>
          <p:cNvSpPr/>
          <p:nvPr/>
        </p:nvSpPr>
        <p:spPr>
          <a:xfrm>
            <a:off x="789765" y="247376"/>
            <a:ext cx="4478011" cy="182400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10"/>
          <p:cNvSpPr txBox="1"/>
          <p:nvPr/>
        </p:nvSpPr>
        <p:spPr bwMode="auto">
          <a:xfrm>
            <a:off x="795590" y="689028"/>
            <a:ext cx="3708225" cy="83099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th-TH" altLang="ko-KR" sz="4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กระบวนการนิเทศ</a:t>
            </a:r>
            <a:endParaRPr lang="en-US" altLang="ko-KR" sz="48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01089" y="2164255"/>
            <a:ext cx="5952775" cy="748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 latinLnBrk="1">
              <a:defRPr/>
            </a:pPr>
            <a:r>
              <a:rPr lang="th-TH" sz="4267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267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การวางแผนการนิเทศ</a:t>
            </a:r>
          </a:p>
        </p:txBody>
      </p:sp>
      <p:grpSp>
        <p:nvGrpSpPr>
          <p:cNvPr id="49" name="Group 97"/>
          <p:cNvGrpSpPr/>
          <p:nvPr/>
        </p:nvGrpSpPr>
        <p:grpSpPr>
          <a:xfrm>
            <a:off x="5241788" y="4060032"/>
            <a:ext cx="676000" cy="781978"/>
            <a:chOff x="3641886" y="1155152"/>
            <a:chExt cx="453835" cy="586483"/>
          </a:xfrm>
        </p:grpSpPr>
        <p:sp>
          <p:nvSpPr>
            <p:cNvPr id="50" name="Rounded Rectangle 98"/>
            <p:cNvSpPr/>
            <p:nvPr/>
          </p:nvSpPr>
          <p:spPr>
            <a:xfrm rot="2700000">
              <a:off x="3640259" y="1286172"/>
              <a:ext cx="457090" cy="453835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>
                <a:defRPr/>
              </a:pPr>
              <a:endParaRPr lang="ko-KR" altLang="en-US" sz="2667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TextBox 99"/>
            <p:cNvSpPr txBox="1"/>
            <p:nvPr/>
          </p:nvSpPr>
          <p:spPr>
            <a:xfrm>
              <a:off x="3735762" y="1155152"/>
              <a:ext cx="308094" cy="5617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>
                <a:defRPr/>
              </a:pPr>
              <a:r>
                <a:rPr lang="th-TH" altLang="ko-KR" sz="4267" b="1" dirty="0">
                  <a:solidFill>
                    <a:srgbClr val="00893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๔</a:t>
              </a:r>
              <a:endParaRPr lang="ko-KR" altLang="en-US" sz="4267" b="1" dirty="0">
                <a:solidFill>
                  <a:srgbClr val="00893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7" name="TextBox 10"/>
          <p:cNvSpPr txBox="1"/>
          <p:nvPr/>
        </p:nvSpPr>
        <p:spPr bwMode="auto">
          <a:xfrm>
            <a:off x="6208112" y="556360"/>
            <a:ext cx="5945752" cy="140564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sz="4267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การศึกษาสภาพปัจจุบันปัญหา</a:t>
            </a:r>
          </a:p>
          <a:p>
            <a:pPr lvl="0">
              <a:defRPr/>
            </a:pPr>
            <a:r>
              <a:rPr lang="th-TH" sz="4267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และความต้องการ </a:t>
            </a:r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6192011" y="3155289"/>
            <a:ext cx="5961852" cy="748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4267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การสร้างสื่อและเครื่องมือนิเทศ</a:t>
            </a:r>
            <a:endParaRPr lang="th-TH" sz="5867" b="1" dirty="0">
              <a:solidFill>
                <a:srgbClr val="0089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6226128" y="4146321"/>
            <a:ext cx="5927736" cy="748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 latinLnBrk="1">
              <a:defRPr/>
            </a:pPr>
            <a:r>
              <a:rPr lang="th-TH" sz="4267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การปฏิบัติการนิเทศ</a:t>
            </a:r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6215307" y="5145577"/>
            <a:ext cx="5853503" cy="140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4267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การประเมินผลและรายงานผล</a:t>
            </a:r>
          </a:p>
          <a:p>
            <a:pPr lvl="0">
              <a:defRPr/>
            </a:pPr>
            <a:r>
              <a:rPr lang="th-TH" sz="4267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 นิเทศ</a:t>
            </a:r>
            <a:endParaRPr lang="th-TH" sz="5867" b="1" dirty="0">
              <a:solidFill>
                <a:srgbClr val="0089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403" y="3189941"/>
            <a:ext cx="3301984" cy="2964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733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ใช้กระบวนการนิเทศ </a:t>
            </a:r>
          </a:p>
          <a:p>
            <a:pPr algn="ctr"/>
            <a:r>
              <a:rPr lang="th-TH" sz="3733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 ขั้นตอนในทุกระดับ หรือมีการพัฒนาขึ้นเองตามบริบทของ</a:t>
            </a:r>
          </a:p>
          <a:p>
            <a:pPr algn="ctr"/>
            <a:r>
              <a:rPr lang="th-TH" sz="3733" b="1" dirty="0">
                <a:solidFill>
                  <a:srgbClr val="0089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แต่ละระดับ</a:t>
            </a:r>
          </a:p>
        </p:txBody>
      </p:sp>
    </p:spTree>
    <p:extLst>
      <p:ext uri="{BB962C8B-B14F-4D97-AF65-F5344CB8AC3E}">
        <p14:creationId xmlns:p14="http://schemas.microsoft.com/office/powerpoint/2010/main" val="10038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587699"/>
            <a:ext cx="12192000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42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ระดับสำนักงานเขตพื้นที่การศึกษา</a:t>
            </a:r>
          </a:p>
          <a:p>
            <a:r>
              <a:rPr lang="th-TH" sz="37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๑. มีแนวทางการขับเคลื่อนการปฏิบัติการนิเทศสู่โรงเรียน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๒. มีข้อมูลสารสนเทศของการนิเทศ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๓. มีระบบและกระบวนการนิเทศตามบริบทของเขตพื้นที่การศึกษา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๔. มีแผนและคู่มือการนิเทศตามบริบทของเขตพื้นที่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๕. มีการนิเทศโรงเรียนทุกโรงเรียน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๖. มีการสรุปและรายงานผลการนิเทศ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๗.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มีผลงานการปฏิบัติที่ดีของโรงเรียนตามนโยบายและจุดเน้นของสพฐ.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260648"/>
            <a:ext cx="12192000" cy="913007"/>
          </a:xfrm>
          <a:prstGeom prst="rect">
            <a:avLst/>
          </a:prstGeom>
          <a:solidFill>
            <a:srgbClr val="F7B8D6"/>
          </a:solidFill>
        </p:spPr>
        <p:txBody>
          <a:bodyPr wrap="square">
            <a:spAutoFit/>
          </a:bodyPr>
          <a:lstStyle/>
          <a:p>
            <a:pPr algn="ctr"/>
            <a:r>
              <a:rPr lang="th-TH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ภาพความสำเร็จการนิเทศ</a:t>
            </a:r>
            <a:r>
              <a:rPr lang="th-TH" sz="53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</a:t>
            </a:r>
            <a:r>
              <a:rPr lang="th-TH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การโดยใช้พื้นที่เป็นฐาน</a:t>
            </a:r>
            <a:endParaRPr lang="th-TH" sz="53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à¸à¸£à¸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5"/>
          <a:stretch/>
        </p:blipFill>
        <p:spPr bwMode="auto">
          <a:xfrm>
            <a:off x="9692182" y="3326510"/>
            <a:ext cx="2499818" cy="35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7840889" y="1323539"/>
            <a:ext cx="2710997" cy="1709947"/>
          </a:xfrm>
          <a:prstGeom prst="cloudCallout">
            <a:avLst>
              <a:gd name="adj1" fmla="val 39402"/>
              <a:gd name="adj2" fmla="val 89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0889" y="1587699"/>
            <a:ext cx="275453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เพศวิถีศึกษา</a:t>
            </a:r>
            <a:endParaRPr lang="en-US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03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à¸à¸¥à¸à¸²à¸£à¸à¹à¸à¸«à¸²à¸£à¸¹à¸à¸ à¸²à¸à¸ªà¸³à¸«à¸£à¸±à¸ à¹à¸à¸¨à¸§à¸´à¸à¸µà¸¨à¸¶à¸à¸©à¸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31" y="394379"/>
            <a:ext cx="3810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3403" y="3756705"/>
            <a:ext cx="629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เพศศึกษา ยิ่งคุย ยิ่งปลอดภัย</a:t>
            </a:r>
            <a:endParaRPr lang="en-US" sz="5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3403" y="5418591"/>
            <a:ext cx="629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 ศน.เพศวิถี</a:t>
            </a:r>
            <a:r>
              <a:rPr lang="th-TH" sz="6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</a:t>
            </a:r>
            <a:endParaRPr lang="en-US" sz="6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69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130" t="33935" r="35581" b="9199"/>
          <a:stretch/>
        </p:blipFill>
        <p:spPr>
          <a:xfrm>
            <a:off x="6628329" y="334851"/>
            <a:ext cx="5563671" cy="5872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897" t="15801" r="19249" b="9903"/>
          <a:stretch/>
        </p:blipFill>
        <p:spPr>
          <a:xfrm>
            <a:off x="0" y="1068750"/>
            <a:ext cx="6628329" cy="44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85" t="14216" r="19249" b="9023"/>
          <a:stretch/>
        </p:blipFill>
        <p:spPr>
          <a:xfrm>
            <a:off x="1944710" y="115910"/>
            <a:ext cx="9381963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615" t="24956" r="26772" b="63965"/>
          <a:stretch/>
        </p:blipFill>
        <p:spPr>
          <a:xfrm>
            <a:off x="5265592" y="115910"/>
            <a:ext cx="2551884" cy="810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835" t="21127" r="25287" b="22359"/>
          <a:stretch/>
        </p:blipFill>
        <p:spPr>
          <a:xfrm>
            <a:off x="1749658" y="926346"/>
            <a:ext cx="9223141" cy="57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34" t="60696" r="28455" b="30149"/>
          <a:stretch/>
        </p:blipFill>
        <p:spPr>
          <a:xfrm>
            <a:off x="3271235" y="103031"/>
            <a:ext cx="5881182" cy="798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637" t="26541" r="24891" b="14481"/>
          <a:stretch/>
        </p:blipFill>
        <p:spPr>
          <a:xfrm>
            <a:off x="1745086" y="901520"/>
            <a:ext cx="9245878" cy="59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69" t="20906" r="25881" b="28917"/>
          <a:stretch/>
        </p:blipFill>
        <p:spPr>
          <a:xfrm>
            <a:off x="1996225" y="399246"/>
            <a:ext cx="9528919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70" t="43442" r="31326" b="40009"/>
          <a:stretch/>
        </p:blipFill>
        <p:spPr>
          <a:xfrm>
            <a:off x="193183" y="0"/>
            <a:ext cx="5009882" cy="1210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023" t="21655" r="26772" b="15493"/>
          <a:stretch/>
        </p:blipFill>
        <p:spPr>
          <a:xfrm>
            <a:off x="2917065" y="1210614"/>
            <a:ext cx="7572089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26" t="26364" r="26475" b="14128"/>
          <a:stretch/>
        </p:blipFill>
        <p:spPr>
          <a:xfrm>
            <a:off x="2034861" y="296214"/>
            <a:ext cx="9073089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</TotalTime>
  <Words>822</Words>
  <Application>Microsoft Office PowerPoint</Application>
  <PresentationFormat>Widescreen</PresentationFormat>
  <Paragraphs>121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맑은 고딕</vt:lpstr>
      <vt:lpstr>Arial</vt:lpstr>
      <vt:lpstr>Arial Unicode MS</vt:lpstr>
      <vt:lpstr>Calibri</vt:lpstr>
      <vt:lpstr>Century Gothic</vt:lpstr>
      <vt:lpstr>Cordia New</vt:lpstr>
      <vt:lpstr>CordiaNew</vt:lpstr>
      <vt:lpstr>DilleniaUPC</vt:lpstr>
      <vt:lpstr>HY중고딕</vt:lpstr>
      <vt:lpstr>TH SarabunIT๙</vt:lpstr>
      <vt:lpstr>TH SarabunPSK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 HOME SL</dc:creator>
  <cp:lastModifiedBy>Windows User</cp:lastModifiedBy>
  <cp:revision>21</cp:revision>
  <dcterms:created xsi:type="dcterms:W3CDTF">2019-06-22T06:17:41Z</dcterms:created>
  <dcterms:modified xsi:type="dcterms:W3CDTF">2019-06-22T13:17:34Z</dcterms:modified>
</cp:coreProperties>
</file>